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7" r:id="rId2"/>
    <p:sldId id="267" r:id="rId3"/>
    <p:sldId id="276" r:id="rId4"/>
    <p:sldId id="272" r:id="rId5"/>
    <p:sldId id="268" r:id="rId6"/>
    <p:sldId id="271" r:id="rId7"/>
    <p:sldId id="273" r:id="rId8"/>
    <p:sldId id="274" r:id="rId9"/>
    <p:sldId id="275" r:id="rId10"/>
    <p:sldId id="270" r:id="rId11"/>
    <p:sldId id="258" r:id="rId12"/>
    <p:sldId id="259" r:id="rId13"/>
    <p:sldId id="260" r:id="rId14"/>
    <p:sldId id="263" r:id="rId15"/>
    <p:sldId id="264" r:id="rId16"/>
    <p:sldId id="261" r:id="rId17"/>
    <p:sldId id="262" r:id="rId18"/>
    <p:sldId id="25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EAAEC96-789E-45A6-9A55-0CFC9A94DD4B}">
          <p14:sldIdLst>
            <p14:sldId id="257"/>
            <p14:sldId id="267"/>
            <p14:sldId id="276"/>
            <p14:sldId id="272"/>
            <p14:sldId id="268"/>
            <p14:sldId id="271"/>
            <p14:sldId id="273"/>
            <p14:sldId id="274"/>
            <p14:sldId id="275"/>
            <p14:sldId id="270"/>
            <p14:sldId id="258"/>
            <p14:sldId id="259"/>
            <p14:sldId id="260"/>
            <p14:sldId id="263"/>
            <p14:sldId id="264"/>
            <p14:sldId id="261"/>
            <p14:sldId id="262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Макарова" initials="ОМ" lastIdx="1" clrIdx="0">
    <p:extLst>
      <p:ext uri="{19B8F6BF-5375-455C-9EA6-DF929625EA0E}">
        <p15:presenceInfo xmlns:p15="http://schemas.microsoft.com/office/powerpoint/2012/main" userId="3b51d382554bb7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DB7"/>
    <a:srgbClr val="6F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811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6T15:15:53.096" idx="1">
    <p:pos x="7130" y="298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3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9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9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6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6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9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2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2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7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9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14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mproduction2021@gmail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9.jpg"/><Relationship Id="rId7" Type="http://schemas.openxmlformats.org/officeDocument/2006/relationships/hyperlink" Target="https://www.youtube.com/channel/UCnM45B1dpt2dSKalt_X6khg" TargetMode="External"/><Relationship Id="rId12" Type="http://schemas.openxmlformats.org/officeDocument/2006/relationships/image" Target="../media/image2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25.jpg"/><Relationship Id="rId5" Type="http://schemas.openxmlformats.org/officeDocument/2006/relationships/image" Target="../media/image20.png"/><Relationship Id="rId10" Type="http://schemas.openxmlformats.org/officeDocument/2006/relationships/image" Target="../media/image24.jpg"/><Relationship Id="rId4" Type="http://schemas.microsoft.com/office/2017/06/relationships/model3d" Target="../media/model3d3.glb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viemouse.inf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6.glb"/><Relationship Id="rId2" Type="http://schemas.openxmlformats.org/officeDocument/2006/relationships/hyperlink" Target="mailto:mimproduction2021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475FA-B3C1-4E87-A337-E28ED23D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544843"/>
            <a:ext cx="10571998" cy="970450"/>
          </a:xfrm>
        </p:spPr>
        <p:txBody>
          <a:bodyPr/>
          <a:lstStyle/>
          <a:p>
            <a:r>
              <a:rPr lang="ru-RU" dirty="0" err="1">
                <a:effectLst/>
              </a:rPr>
              <a:t>КИНОкомпания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*</a:t>
            </a:r>
            <a:r>
              <a:rPr lang="ru-RU" dirty="0" err="1">
                <a:effectLst/>
              </a:rPr>
              <a:t>МышЬ</a:t>
            </a:r>
            <a:r>
              <a:rPr lang="ru-RU" dirty="0">
                <a:effectLst/>
              </a:rPr>
              <a:t> и </a:t>
            </a:r>
            <a:r>
              <a:rPr lang="ru-RU" dirty="0" err="1">
                <a:effectLst/>
              </a:rPr>
              <a:t>МужЪ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production</a:t>
            </a:r>
            <a:r>
              <a:rPr lang="ru-RU" dirty="0">
                <a:effectLst/>
              </a:rPr>
              <a:t>*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A685F2-DA67-4B76-99BA-2E7C25F3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486" y="2182860"/>
            <a:ext cx="7776456" cy="4374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97FB89-08F3-4D6A-9F76-B81CBC9FFE4F}"/>
              </a:ext>
            </a:extLst>
          </p:cNvPr>
          <p:cNvSpPr txBox="1"/>
          <p:nvPr/>
        </p:nvSpPr>
        <p:spPr>
          <a:xfrm>
            <a:off x="135392" y="2312485"/>
            <a:ext cx="37917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/>
              </a:rPr>
              <a:t>www.mimproduction.info</a:t>
            </a:r>
            <a:endParaRPr lang="ru-RU" sz="2200" dirty="0">
              <a:effectLst/>
            </a:endParaRPr>
          </a:p>
          <a:p>
            <a:pPr algn="ctr"/>
            <a:endParaRPr lang="ru-RU" dirty="0"/>
          </a:p>
          <a:p>
            <a:pPr algn="ctr"/>
            <a:r>
              <a:rPr lang="ru-RU" dirty="0">
                <a:effectLst/>
              </a:rPr>
              <a:t>+7 903 7538522</a:t>
            </a:r>
          </a:p>
          <a:p>
            <a:pPr algn="ctr"/>
            <a:endParaRPr lang="ru-RU" dirty="0"/>
          </a:p>
          <a:p>
            <a:pPr algn="ctr"/>
            <a:r>
              <a:rPr lang="en-US" dirty="0">
                <a:solidFill>
                  <a:srgbClr val="24BDB7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mimproduction2021@gmail.com</a:t>
            </a:r>
            <a:endParaRPr lang="ru-RU" dirty="0">
              <a:solidFill>
                <a:srgbClr val="24BDB7"/>
              </a:solidFill>
              <a:effectLst/>
            </a:endParaRPr>
          </a:p>
          <a:p>
            <a:pPr algn="ctr"/>
            <a:r>
              <a:rPr lang="ru-RU" dirty="0"/>
              <a:t>МОСКВА</a:t>
            </a:r>
            <a:endParaRPr lang="ru-RU" dirty="0">
              <a:effectLst/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9760B-7CE1-4303-B6B8-F4E6CC130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33" y="4369988"/>
            <a:ext cx="2260460" cy="22516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980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B18E69-BE02-4353-B5BC-2D00FA35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80" y="712301"/>
            <a:ext cx="10572000" cy="2971051"/>
          </a:xfrm>
        </p:spPr>
        <p:txBody>
          <a:bodyPr/>
          <a:lstStyle/>
          <a:p>
            <a:r>
              <a:rPr lang="ru-RU" dirty="0"/>
              <a:t>А ТЕПЕРЬ ДЛЯ ТЕХ, КТО ДОЛИСТАЛ ДО КОНЦА, ИНФОРМАЦИЯ ПРО НАС … 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B0D7A640-195D-4DAF-BB35-D9B9D713E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0" y="5485034"/>
            <a:ext cx="10572000" cy="434974"/>
          </a:xfrm>
        </p:spPr>
        <p:txBody>
          <a:bodyPr/>
          <a:lstStyle/>
          <a:p>
            <a:r>
              <a:rPr lang="en-US" dirty="0"/>
              <a:t>https://www.mimproduction.info/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Объект 6" descr="Эмодзи «Задумчивое лицо»">
                <a:extLst>
                  <a:ext uri="{FF2B5EF4-FFF2-40B4-BE49-F238E27FC236}">
                    <a16:creationId xmlns:a16="http://schemas.microsoft.com/office/drawing/2014/main" id="{8F2E43DA-ABDF-4587-A14F-B8B6DFD2A3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0728894"/>
                  </p:ext>
                </p:extLst>
              </p:nvPr>
            </p:nvGraphicFramePr>
            <p:xfrm>
              <a:off x="10205963" y="4686866"/>
              <a:ext cx="1539323" cy="15963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39323" cy="1596334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283483" ay="-393003" az="-324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5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Объект 6" descr="Эмодзи «Задумчивое лицо»">
                <a:extLst>
                  <a:ext uri="{FF2B5EF4-FFF2-40B4-BE49-F238E27FC236}">
                    <a16:creationId xmlns:a16="http://schemas.microsoft.com/office/drawing/2014/main" id="{8F2E43DA-ABDF-4587-A14F-B8B6DFD2A3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05963" y="4686866"/>
                <a:ext cx="1539323" cy="15963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040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2F082-328E-4ECE-B518-D0E53DA5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 *</a:t>
            </a:r>
            <a:r>
              <a:rPr lang="ru-RU" dirty="0" err="1"/>
              <a:t>МышЬ</a:t>
            </a:r>
            <a:r>
              <a:rPr lang="ru-RU" dirty="0"/>
              <a:t> И </a:t>
            </a:r>
            <a:r>
              <a:rPr lang="ru-RU" dirty="0" err="1"/>
              <a:t>МужЪ</a:t>
            </a:r>
            <a:r>
              <a:rPr lang="ru-RU" dirty="0"/>
              <a:t>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C7F850-600B-4E2D-8331-6477D2404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9909497" cy="576262"/>
          </a:xfrm>
        </p:spPr>
        <p:txBody>
          <a:bodyPr/>
          <a:lstStyle/>
          <a:p>
            <a:r>
              <a:rPr lang="ru-RU" b="1" dirty="0">
                <a:solidFill>
                  <a:srgbClr val="24BDB7"/>
                </a:solidFill>
              </a:rPr>
              <a:t>МЫ  УМЕЕМ ДЕЛАТЬ ЭТО: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94EB0D-D0E7-42E3-9643-AD5C33DA8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496" y="2751138"/>
            <a:ext cx="5605090" cy="3659674"/>
          </a:xfrm>
        </p:spPr>
        <p:txBody>
          <a:bodyPr>
            <a:normAutofit fontScale="85000" lnSpcReduction="10000"/>
          </a:bodyPr>
          <a:lstStyle/>
          <a:p>
            <a:endParaRPr lang="ru-RU" b="1" dirty="0">
              <a:effectLst/>
              <a:latin typeface="futura-lt-w01-book"/>
            </a:endParaRPr>
          </a:p>
          <a:p>
            <a:r>
              <a:rPr lang="ru-RU" b="1" dirty="0">
                <a:latin typeface="futura-lt-w01-book"/>
              </a:rPr>
              <a:t>СЪЕМКИ ХУДОЖЕСТВЕННЫХ И ДОКУМЕНТАЛЬНЫХ ФИЛЬМОВ, РОЛИКОВ, ВИДЕОКЛИПОВ, ПРОМО, ТРЕЙЛЕРОВ, РЕКЛАМЫ</a:t>
            </a:r>
            <a:endParaRPr lang="ru-RU" b="1" dirty="0">
              <a:effectLst/>
              <a:latin typeface="futura-lt-w01-book"/>
            </a:endParaRPr>
          </a:p>
          <a:p>
            <a:r>
              <a:rPr lang="ru-RU" b="1" dirty="0">
                <a:effectLst/>
                <a:latin typeface="futura-lt-w01-book"/>
              </a:rPr>
              <a:t>АРЕНДА И ПРОКАТ ТЕХНИЧЕСКОГО ОБОРУДОВАНИЯ ДЛЯ КИНОПРОИЗВОДСТВА</a:t>
            </a:r>
          </a:p>
          <a:p>
            <a:r>
              <a:rPr lang="ru-RU" b="1" dirty="0">
                <a:effectLst/>
                <a:latin typeface="futura-lt-w01-book"/>
              </a:rPr>
              <a:t>ПРОФЕССИОНАЛЬНЫЕ </a:t>
            </a:r>
            <a:br>
              <a:rPr lang="ru-RU" b="1" dirty="0">
                <a:effectLst/>
                <a:latin typeface="futura-lt-w01-book"/>
              </a:rPr>
            </a:br>
            <a:r>
              <a:rPr lang="ru-RU" b="1" dirty="0">
                <a:effectLst/>
                <a:latin typeface="futura-lt-w01-book"/>
              </a:rPr>
              <a:t>ОПЕРАТОРЫ, ЗВУКОРЕЖИССЕРЫ, ГАФЕРЫ</a:t>
            </a:r>
            <a:endParaRPr lang="ru-RU" b="1" dirty="0">
              <a:latin typeface="futura-lt-w01-book"/>
            </a:endParaRPr>
          </a:p>
          <a:p>
            <a:r>
              <a:rPr lang="ru-RU" b="1" dirty="0">
                <a:effectLst/>
                <a:latin typeface="futura-lt-w01-book"/>
              </a:rPr>
              <a:t>НАПИСАНИЕ СЦЕНАРИЕВ ДЛЯ КИНО, РЕКЛАМЫ,СОЦИАЛЬНЫХ РОЛИКОВ, ЮТУБ-КАНАЛОВ</a:t>
            </a:r>
          </a:p>
          <a:p>
            <a:r>
              <a:rPr lang="ru-RU" b="1" dirty="0">
                <a:effectLst/>
                <a:latin typeface="futura-lt-w01-book"/>
              </a:rPr>
              <a:t>ПРОФЕССИОНАЛЬНЫЙ ПЕРЕВОД, ДИАЛОГОВЫЕ ЛИСТЫ, .SRT- ФАЙЛЫ (АНГЛИЙСКИЕ СУБТИТРЫ)</a:t>
            </a:r>
          </a:p>
          <a:p>
            <a:r>
              <a:rPr lang="ru-RU" b="1" dirty="0">
                <a:latin typeface="futura-lt-w01-book"/>
              </a:rPr>
              <a:t>СОЗДАНИЕ ТИТРОВ ДЛЯ КИНО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6A9EC08-021F-42AE-A9B3-192E447D3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868461" cy="3659674"/>
          </a:xfrm>
        </p:spPr>
        <p:txBody>
          <a:bodyPr>
            <a:normAutofit fontScale="85000" lnSpcReduction="10000"/>
          </a:bodyPr>
          <a:lstStyle/>
          <a:p>
            <a:endParaRPr lang="ru-RU" b="1" dirty="0">
              <a:effectLst/>
              <a:latin typeface="futura-lt-w01-book"/>
            </a:endParaRPr>
          </a:p>
          <a:p>
            <a:r>
              <a:rPr lang="ru-RU" b="1" dirty="0">
                <a:latin typeface="futura-lt-w01-book"/>
              </a:rPr>
              <a:t>НАПИСАНИЕ АВТОРСКОЙ МУЗЫКИ ПОД ЛЮБОЙ ПРОЕКТ</a:t>
            </a:r>
            <a:endParaRPr lang="ru-RU" b="1" dirty="0">
              <a:effectLst/>
              <a:latin typeface="futura-lt-w01-book"/>
            </a:endParaRPr>
          </a:p>
          <a:p>
            <a:r>
              <a:rPr lang="ru-RU" b="1" dirty="0">
                <a:effectLst/>
                <a:latin typeface="futura-lt-w01-book"/>
              </a:rPr>
              <a:t>ПРОФЕССИОНАЛЬНЫЙ МОНТАЖ ДЛЯ ПОСТПРОДАКШН, ЦВЕТОКОРРЕКЦИЯ</a:t>
            </a:r>
            <a:endParaRPr lang="ru-RU" b="1" dirty="0">
              <a:latin typeface="futura-lt-w01-book"/>
            </a:endParaRPr>
          </a:p>
          <a:p>
            <a:r>
              <a:rPr lang="ru-RU" b="1" dirty="0">
                <a:effectLst/>
                <a:latin typeface="futura-lt-w01-book"/>
              </a:rPr>
              <a:t>РЕЖИССУРА ЛЮБЫХ ПРОЕКТОВ  (ДЛЯ КИНО, РЕКЛАМЫ, ЮТУБ-КАНАЛОВ И Т.Д.)</a:t>
            </a:r>
          </a:p>
          <a:p>
            <a:r>
              <a:rPr lang="ru-RU" b="1" dirty="0">
                <a:effectLst/>
                <a:latin typeface="futura-lt-w01-book"/>
              </a:rPr>
              <a:t>КОНВЕРТАЦИЯ ФАЙЛОВ В .DCP- И ЛЮБЫЕ ДРУГИЕ ФОРМАТЫ</a:t>
            </a:r>
          </a:p>
          <a:p>
            <a:r>
              <a:rPr lang="ru-RU" b="1" dirty="0">
                <a:effectLst/>
                <a:latin typeface="futura-lt-w01-book"/>
              </a:rPr>
              <a:t>ФУТАЖИ, ШАБЛОНЫ, МУЗЫКА, ИНТЕРШУМ</a:t>
            </a:r>
          </a:p>
          <a:p>
            <a:r>
              <a:rPr lang="ru-RU" b="1" dirty="0">
                <a:latin typeface="futura-lt-w01-book"/>
              </a:rPr>
              <a:t>ВИДЕОИНЖЕНЕРИНГ, МЭПИНГ, ТЕЛЕМОСТЫ, ПРЯМЫЕ ЭФИРЫ</a:t>
            </a:r>
          </a:p>
          <a:p>
            <a:r>
              <a:rPr lang="ru-RU" b="1" dirty="0">
                <a:latin typeface="futura-lt-w01-book"/>
              </a:rPr>
              <a:t>ЗВУКОВОЕ И ВИДЕО-СОПРОВОЖДЕНИЕ МЕРОПРИЯТИЙ, ПРАЗДНИКОВ, КОНФЕРЕНЦИЙ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Рулон пленки">
                <a:extLst>
                  <a:ext uri="{FF2B5EF4-FFF2-40B4-BE49-F238E27FC236}">
                    <a16:creationId xmlns:a16="http://schemas.microsoft.com/office/drawing/2014/main" id="{38C3596B-E145-4D3B-865D-191A90BB7E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8833685"/>
                  </p:ext>
                </p:extLst>
              </p:nvPr>
            </p:nvGraphicFramePr>
            <p:xfrm>
              <a:off x="9018900" y="242868"/>
              <a:ext cx="2757237" cy="13790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57237" cy="1379090"/>
                    </a:xfrm>
                    <a:prstGeom prst="rect">
                      <a:avLst/>
                    </a:prstGeom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54755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8920" d="1000000"/>
                    <am3d:preTrans dx="3499240" dy="-2095472" dz="-40692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46994" ay="1691813" az="-5068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073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Рулон пленки">
                <a:extLst>
                  <a:ext uri="{FF2B5EF4-FFF2-40B4-BE49-F238E27FC236}">
                    <a16:creationId xmlns:a16="http://schemas.microsoft.com/office/drawing/2014/main" id="{38C3596B-E145-4D3B-865D-191A90BB7E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18900" y="242868"/>
                <a:ext cx="2757237" cy="137909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30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28CB4-209B-41C4-8A9C-FAC4DAE5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НЕМНОЖКО ПРО НАС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B63E9-47E2-45C3-87CC-2662AC616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1964750"/>
            <a:ext cx="5782643" cy="489325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b="1" dirty="0">
                <a:solidFill>
                  <a:srgbClr val="24BDB7"/>
                </a:solidFill>
              </a:rPr>
              <a:t>ОЛЬГА МАКАРОВА – </a:t>
            </a:r>
          </a:p>
          <a:p>
            <a:pPr marL="0" indent="0" algn="r">
              <a:buNone/>
            </a:pPr>
            <a:r>
              <a:rPr lang="ru-RU" b="1" dirty="0">
                <a:solidFill>
                  <a:srgbClr val="24BDB7"/>
                </a:solidFill>
                <a:effectLst/>
              </a:rPr>
              <a:t>ДИРЕКТОР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КИНОкомпании</a:t>
            </a:r>
            <a:r>
              <a:rPr lang="ru-RU" b="1" dirty="0">
                <a:solidFill>
                  <a:srgbClr val="24BDB7"/>
                </a:solidFill>
                <a:effectLst/>
              </a:rPr>
              <a:t> </a:t>
            </a:r>
          </a:p>
          <a:p>
            <a:pPr marL="0" indent="0" algn="r">
              <a:buNone/>
            </a:pPr>
            <a:r>
              <a:rPr lang="ru-RU" b="1" dirty="0">
                <a:solidFill>
                  <a:srgbClr val="24BDB7"/>
                </a:solidFill>
                <a:effectLst/>
              </a:rPr>
              <a:t> «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МышЬ</a:t>
            </a:r>
            <a:r>
              <a:rPr lang="ru-RU" b="1" dirty="0">
                <a:solidFill>
                  <a:srgbClr val="24BDB7"/>
                </a:solidFill>
                <a:effectLst/>
              </a:rPr>
              <a:t> и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МужЪ</a:t>
            </a:r>
            <a:r>
              <a:rPr lang="ru-RU" b="1" dirty="0">
                <a:solidFill>
                  <a:srgbClr val="24BDB7"/>
                </a:solidFill>
                <a:effectLst/>
              </a:rPr>
              <a:t>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production</a:t>
            </a:r>
            <a:r>
              <a:rPr lang="ru-RU" b="1" dirty="0">
                <a:solidFill>
                  <a:srgbClr val="24BDB7"/>
                </a:solidFill>
                <a:effectLst/>
              </a:rPr>
              <a:t>»</a:t>
            </a:r>
            <a:r>
              <a:rPr lang="ru-RU" b="1" u="sng" dirty="0">
                <a:solidFill>
                  <a:srgbClr val="24BDB7"/>
                </a:solidFill>
                <a:effectLst/>
              </a:rPr>
              <a:t>​</a:t>
            </a:r>
            <a:endParaRPr lang="ru-RU" b="1" dirty="0">
              <a:solidFill>
                <a:srgbClr val="24BDB7"/>
              </a:solidFill>
              <a:effectLst/>
            </a:endParaRPr>
          </a:p>
          <a:p>
            <a:pPr marL="0" indent="0" algn="r">
              <a:buNone/>
            </a:pPr>
            <a:r>
              <a:rPr lang="ru-RU" i="1" dirty="0"/>
              <a:t>Режиссер, сценарист, писатель</a:t>
            </a:r>
            <a:endParaRPr lang="ru-RU" dirty="0"/>
          </a:p>
          <a:p>
            <a:r>
              <a:rPr lang="ru-RU" dirty="0">
                <a:effectLst/>
              </a:rPr>
              <a:t>Режиссер  художественного и документального кино, автор и  ведущая серии интервью на </a:t>
            </a:r>
            <a:r>
              <a:rPr lang="ru-RU" dirty="0" err="1">
                <a:effectLst/>
              </a:rPr>
              <a:t>Ютуб</a:t>
            </a:r>
            <a:r>
              <a:rPr lang="ru-RU" dirty="0">
                <a:effectLst/>
              </a:rPr>
              <a:t>-канале "Перекрёстный допрос"</a:t>
            </a:r>
          </a:p>
          <a:p>
            <a:r>
              <a:rPr lang="ru-RU" dirty="0">
                <a:effectLst/>
              </a:rPr>
              <a:t>Писатель, сценарист, автор сборников рассказов и стихов "Пешки", "Клетка", "Совершеннолетие души",  "Заложники самообмана", победитель международного конкурса </a:t>
            </a:r>
            <a:r>
              <a:rPr lang="ru-RU" dirty="0"/>
              <a:t>«</a:t>
            </a:r>
            <a:r>
              <a:rPr lang="ru-RU" dirty="0">
                <a:effectLst/>
              </a:rPr>
              <a:t>Золотая строфа»-2010</a:t>
            </a:r>
          </a:p>
          <a:p>
            <a:r>
              <a:rPr lang="ru-RU" dirty="0">
                <a:effectLst/>
              </a:rPr>
              <a:t>По  первой профессии - танцор (чемпионка России, Москвы, СНГ , бронзовый призер Чемпионата Европы), хореограф-постановщик, режиссер-постановщик более 200 танцевальных  номеров, театрализованных </a:t>
            </a:r>
            <a:r>
              <a:rPr lang="ru-RU" dirty="0" err="1">
                <a:effectLst/>
              </a:rPr>
              <a:t>дэнс</a:t>
            </a:r>
            <a:r>
              <a:rPr lang="ru-RU" dirty="0">
                <a:effectLst/>
              </a:rPr>
              <a:t>-шоу, спектаклей, проектов для танцевальных коллективов.​</a:t>
            </a:r>
          </a:p>
          <a:p>
            <a:r>
              <a:rPr lang="ru-RU" dirty="0">
                <a:effectLst/>
              </a:rPr>
              <a:t>ОРГАНИЗАТОР МЕЖДУНАРОДНОГО КИНОФЕСТИВАЛЯ КОРОТКОМЕТРАЖНОГО КИНО «КИНОМЫШЬ» / MOVIEMOUSE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E4678D-222B-4627-AB56-FE6301913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942" y="2041864"/>
            <a:ext cx="5922978" cy="47229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24BDB7"/>
                </a:solidFill>
                <a:effectLst/>
              </a:rPr>
              <a:t>АНДРЕЙ ПЕТУШКОВ -</a:t>
            </a:r>
          </a:p>
          <a:p>
            <a:pPr marL="0" indent="0">
              <a:buNone/>
            </a:pPr>
            <a:r>
              <a:rPr lang="ru-RU" b="1" dirty="0">
                <a:solidFill>
                  <a:srgbClr val="24BDB7"/>
                </a:solidFill>
                <a:effectLst/>
              </a:rPr>
              <a:t>ПРОДЮСЕР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КИНОкомпании</a:t>
            </a:r>
            <a:r>
              <a:rPr lang="ru-RU" b="1" dirty="0">
                <a:solidFill>
                  <a:srgbClr val="24BDB7"/>
                </a:solidFill>
                <a:effectLst/>
              </a:rPr>
              <a:t> </a:t>
            </a:r>
          </a:p>
          <a:p>
            <a:pPr marL="0" indent="0">
              <a:buNone/>
            </a:pPr>
            <a:r>
              <a:rPr lang="ru-RU" b="1" dirty="0">
                <a:solidFill>
                  <a:srgbClr val="24BDB7"/>
                </a:solidFill>
                <a:effectLst/>
              </a:rPr>
              <a:t>«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МышЬ</a:t>
            </a:r>
            <a:r>
              <a:rPr lang="ru-RU" b="1" dirty="0">
                <a:solidFill>
                  <a:srgbClr val="24BDB7"/>
                </a:solidFill>
                <a:effectLst/>
              </a:rPr>
              <a:t> и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МужЪ</a:t>
            </a:r>
            <a:r>
              <a:rPr lang="ru-RU" b="1" dirty="0">
                <a:solidFill>
                  <a:srgbClr val="24BDB7"/>
                </a:solidFill>
                <a:effectLst/>
              </a:rPr>
              <a:t> </a:t>
            </a:r>
            <a:r>
              <a:rPr lang="ru-RU" b="1" dirty="0" err="1">
                <a:solidFill>
                  <a:srgbClr val="24BDB7"/>
                </a:solidFill>
                <a:effectLst/>
              </a:rPr>
              <a:t>production</a:t>
            </a:r>
            <a:r>
              <a:rPr lang="ru-RU" b="1" dirty="0">
                <a:solidFill>
                  <a:srgbClr val="24BDB7"/>
                </a:solidFill>
                <a:effectLst/>
              </a:rPr>
              <a:t>»</a:t>
            </a:r>
            <a:r>
              <a:rPr lang="ru-RU" u="sng" dirty="0">
                <a:solidFill>
                  <a:srgbClr val="24BDB7"/>
                </a:solidFill>
                <a:effectLst/>
              </a:rPr>
              <a:t>​</a:t>
            </a:r>
            <a:endParaRPr lang="ru-RU" dirty="0">
              <a:solidFill>
                <a:srgbClr val="24BDB7"/>
              </a:solidFill>
              <a:effectLst/>
            </a:endParaRPr>
          </a:p>
          <a:p>
            <a:pPr marL="0" indent="0">
              <a:buNone/>
            </a:pPr>
            <a:r>
              <a:rPr lang="ru-RU" i="1" dirty="0">
                <a:effectLst/>
              </a:rPr>
              <a:t>Продюсер, звукорежиссер, видеоинженер</a:t>
            </a:r>
            <a:br>
              <a:rPr lang="ru-RU" dirty="0">
                <a:effectLst/>
              </a:rPr>
            </a:br>
            <a:endParaRPr lang="ru-RU" dirty="0">
              <a:effectLst/>
            </a:endParaRPr>
          </a:p>
          <a:p>
            <a:r>
              <a:rPr lang="ru-RU" dirty="0">
                <a:effectLst/>
              </a:rPr>
              <a:t>Работал в ГАЦТК им. С.В. Образцова, Театральном центре   «На Страстном» Союза Театральных деятелей, Центре Драматургии и режиссуры.</a:t>
            </a:r>
          </a:p>
          <a:p>
            <a:r>
              <a:rPr lang="ru-RU" dirty="0">
                <a:effectLst/>
              </a:rPr>
              <a:t>Проекты на  ТВ – «Фабрика Звезд 1-5», Всероссийский музыкальный конкурс молодых исполнителей «Пять Звезд» (2005), «Розыгрыш» (2004), Национальная кинематографическая премия «Ника XV», «Умники и Умницы», </a:t>
            </a:r>
            <a:r>
              <a:rPr lang="ru-RU" dirty="0"/>
              <a:t>Т</a:t>
            </a:r>
            <a:r>
              <a:rPr lang="ru-RU" dirty="0">
                <a:effectLst/>
              </a:rPr>
              <a:t>еледебаты со Светланой Сорокиной (2003-2005), Инаугурация Президента (2004), Телешоу «Час суда»(2004, 2009) и т.д.​</a:t>
            </a:r>
          </a:p>
          <a:p>
            <a:r>
              <a:rPr lang="ru-RU" dirty="0">
                <a:effectLst/>
              </a:rPr>
              <a:t>Звукорежиссер ряда театральных проектов, вокальных коллективов и звезд эстрады</a:t>
            </a:r>
          </a:p>
          <a:p>
            <a:r>
              <a:rPr lang="ru-RU" dirty="0">
                <a:effectLst/>
              </a:rPr>
              <a:t>Продюсер художественного и документального кино </a:t>
            </a:r>
          </a:p>
          <a:p>
            <a:r>
              <a:rPr lang="ru-RU" dirty="0">
                <a:effectLst/>
              </a:rPr>
              <a:t>ОРГАНИЗАТОР МЕЖДУНАРОДНОГО КИНОФЕСТИВАЛЯ КОРОТКОМЕТРАЖНОГО КИНО «КИНОМЫШЬ» / MOVIEMOUSE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BFFEB-9DB9-4EA2-8196-DDEAD9DE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479" y="1985289"/>
            <a:ext cx="2294381" cy="13943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D284A2-62C0-438C-8C35-FAAF3CE4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250" y="424415"/>
            <a:ext cx="2539013" cy="1733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10CF1-E7FA-43AD-B9C4-D88912BEF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132" y="0"/>
            <a:ext cx="1899295" cy="13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7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A8ECA-AD18-46AB-A441-2436EBED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ТЕКУЩИЕ ПРОЕКТЫ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07A4D3A0-6AF2-4F3A-8122-86AD04E89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2222287"/>
            <a:ext cx="5699785" cy="418852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24BDB7"/>
                </a:solidFill>
              </a:rPr>
              <a:t>Короткометражное кино </a:t>
            </a:r>
          </a:p>
          <a:p>
            <a:pPr marL="0" indent="0">
              <a:buNone/>
            </a:pPr>
            <a:r>
              <a:rPr lang="ru-RU" dirty="0"/>
              <a:t>«ЗАБЫТЫЕ БОГОМ» – художественный фильм. Социальная драма.  </a:t>
            </a:r>
          </a:p>
          <a:p>
            <a:pPr marL="0" indent="0">
              <a:buNone/>
            </a:pPr>
            <a:r>
              <a:rPr lang="ru-RU" dirty="0"/>
              <a:t>- «А ТЫ ПРИДЕШЬ НА МОИ ПОХОРОНЫ?» - художественный фильм. Романтическая детективная комедия.</a:t>
            </a:r>
          </a:p>
          <a:p>
            <a:r>
              <a:rPr lang="ru-RU" b="1" dirty="0">
                <a:solidFill>
                  <a:srgbClr val="24BDB7"/>
                </a:solidFill>
              </a:rPr>
              <a:t>Полнометражное кино </a:t>
            </a:r>
          </a:p>
          <a:p>
            <a:pPr marL="0" indent="0">
              <a:buNone/>
            </a:pPr>
            <a:r>
              <a:rPr lang="ru-RU" dirty="0"/>
              <a:t>- «АЛЁШКА» - художественный фильм. Триллер, драма, детектив. (в производстве)</a:t>
            </a:r>
          </a:p>
          <a:p>
            <a:r>
              <a:rPr lang="ru-RU" b="1" dirty="0">
                <a:solidFill>
                  <a:srgbClr val="24BDB7"/>
                </a:solidFill>
              </a:rPr>
              <a:t>Цикл интервью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Ютуб</a:t>
            </a:r>
            <a:r>
              <a:rPr lang="ru-RU" dirty="0"/>
              <a:t>-канал «ПЕРЕКРЁСТНЫЙ ДОПРОС» - интервью с людьми творческих профессий.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C763F660-6D58-41F0-A8CD-7D686F5B3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6"/>
            <a:ext cx="5798845" cy="418852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24BDB7"/>
                </a:solidFill>
              </a:rPr>
              <a:t>Кинофестиваль </a:t>
            </a:r>
          </a:p>
          <a:p>
            <a:pPr marL="0" indent="0">
              <a:buNone/>
            </a:pPr>
            <a:r>
              <a:rPr lang="ru-RU" dirty="0"/>
              <a:t>Международный фестиваль короткометражного кино «КИНОМЫШЬ» – пройдет 17 июля 2022  года в Москве.</a:t>
            </a:r>
          </a:p>
          <a:p>
            <a:r>
              <a:rPr lang="ru-RU" b="1" dirty="0">
                <a:solidFill>
                  <a:srgbClr val="24BDB7"/>
                </a:solidFill>
              </a:rPr>
              <a:t>Документальное кино</a:t>
            </a:r>
          </a:p>
          <a:p>
            <a:pPr marL="0" indent="0">
              <a:buNone/>
            </a:pPr>
            <a:r>
              <a:rPr lang="ru-RU" dirty="0"/>
              <a:t>«МОЙ ДЕННИКОВ» – фильм о режиссере, актере, музыканте Андрее </a:t>
            </a:r>
            <a:r>
              <a:rPr lang="ru-RU" dirty="0" err="1"/>
              <a:t>Денникове</a:t>
            </a:r>
            <a:r>
              <a:rPr lang="ru-RU" dirty="0"/>
              <a:t> (проект)</a:t>
            </a:r>
          </a:p>
          <a:p>
            <a:r>
              <a:rPr lang="ru-RU" b="1" dirty="0">
                <a:solidFill>
                  <a:srgbClr val="24BDB7"/>
                </a:solidFill>
              </a:rPr>
              <a:t>Реклама, промо</a:t>
            </a:r>
          </a:p>
          <a:p>
            <a:pPr marL="0" indent="0">
              <a:buNone/>
            </a:pPr>
            <a:r>
              <a:rPr lang="ru-RU" dirty="0"/>
              <a:t>- Рекламный фильм-рассказ о теннисном клубе «</a:t>
            </a:r>
            <a:r>
              <a:rPr lang="ru-RU" dirty="0" err="1"/>
              <a:t>Лосинка</a:t>
            </a:r>
            <a:r>
              <a:rPr lang="ru-RU" dirty="0"/>
              <a:t>».</a:t>
            </a:r>
          </a:p>
          <a:p>
            <a:pPr marL="0" indent="0">
              <a:buNone/>
            </a:pPr>
            <a:r>
              <a:rPr lang="ru-RU" dirty="0"/>
              <a:t>- Прямые эфиры для компании «</a:t>
            </a:r>
            <a:r>
              <a:rPr lang="en-US" dirty="0"/>
              <a:t>NI</a:t>
            </a:r>
            <a:r>
              <a:rPr lang="ru-RU" dirty="0"/>
              <a:t>К</a:t>
            </a:r>
            <a:r>
              <a:rPr lang="en-US" dirty="0"/>
              <a:t>ON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- Рекламные ролики для компании «Н-</a:t>
            </a:r>
            <a:r>
              <a:rPr lang="ru-RU" dirty="0" err="1"/>
              <a:t>селла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И другие проекты.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66DACA-0D7F-4345-9E0D-6ED8BEB8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383" y="-27790"/>
            <a:ext cx="1912058" cy="17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E2BDC7-9CDF-47D3-8994-6F96C365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7248">
            <a:off x="8671585" y="5664199"/>
            <a:ext cx="1898643" cy="1067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4957C3-9C43-4D50-A136-447DCE3B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6766">
            <a:off x="9938872" y="4598633"/>
            <a:ext cx="2085613" cy="11715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AF6C6-9099-4813-8551-B9D917EF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Ютуб</a:t>
            </a:r>
            <a:r>
              <a:rPr lang="ru-RU" dirty="0"/>
              <a:t>-канал </a:t>
            </a:r>
            <a:br>
              <a:rPr lang="ru-RU" dirty="0"/>
            </a:br>
            <a:r>
              <a:rPr lang="ru-RU" dirty="0"/>
              <a:t>«ПЕРЕКРЁСТНЫЙ ДОПРОС»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Палец вверх»">
                <a:extLst>
                  <a:ext uri="{FF2B5EF4-FFF2-40B4-BE49-F238E27FC236}">
                    <a16:creationId xmlns:a16="http://schemas.microsoft.com/office/drawing/2014/main" id="{F7DF9035-DFFC-44E4-87AC-9ECC5A61E26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16017690"/>
                  </p:ext>
                </p:extLst>
              </p:nvPr>
            </p:nvGraphicFramePr>
            <p:xfrm>
              <a:off x="9600137" y="183003"/>
              <a:ext cx="1381542" cy="157489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81542" cy="157489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-905117" ay="-1218092" az="32057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51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Палец вверх»">
                <a:extLst>
                  <a:ext uri="{FF2B5EF4-FFF2-40B4-BE49-F238E27FC236}">
                    <a16:creationId xmlns:a16="http://schemas.microsoft.com/office/drawing/2014/main" id="{F7DF9035-DFFC-44E4-87AC-9ECC5A61E2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0137" y="183003"/>
                <a:ext cx="1381542" cy="1574894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68882-B8CE-4031-9B5B-23FEE1F6B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945" y="5571658"/>
            <a:ext cx="1195524" cy="11955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6483D-E821-4638-BFBA-A3EDC95F9D7E}"/>
              </a:ext>
            </a:extLst>
          </p:cNvPr>
          <p:cNvSpPr txBox="1"/>
          <p:nvPr/>
        </p:nvSpPr>
        <p:spPr>
          <a:xfrm>
            <a:off x="2787588" y="2044570"/>
            <a:ext cx="6961813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4BDB7"/>
                </a:solidFill>
              </a:rPr>
              <a:t>ИНТЕРВЬЮ с известными людьми творческих профессий</a:t>
            </a:r>
          </a:p>
          <a:p>
            <a:pPr algn="ctr"/>
            <a:endParaRPr lang="ru-RU" b="1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r>
              <a:rPr lang="ru-RU" sz="1600" dirty="0"/>
              <a:t>На данный момент аудитория канала –  около 13000 подписчиков. </a:t>
            </a:r>
          </a:p>
          <a:p>
            <a:r>
              <a:rPr lang="ru-RU" sz="1600" dirty="0"/>
              <a:t>На канале - </a:t>
            </a:r>
            <a:r>
              <a:rPr lang="ru-RU" sz="1500" dirty="0"/>
              <a:t>55 интервью с ведущими актерами, режиссерами, музыкантами, в т.ч. – режиссер АЛЕКСАНДР КОТТ, композитор и певец  РОМАРИО, актеры  ЕВГЕНИЙ СТЫЧКИН, ОЛЬГА СУТУЛОВА, АГРИППИНА СТЕКЛОВА, НИКИТА ТАРАСОВ, СЕРГЕЙ ДРУЗЬЯК, ЕЛЕНА ВАЛЮШКИНА, КРИСТИНА БАБУШКИНА, КСЕНИЯ ЛАВРОВА-ГЛИНКА, НИКОЛАЙ ИВАНОВ, АЛЁНА БАБЕНКО, АННА БАНЩИКОВА, РИНА ГРИШИНА, ФЕДОР ЛАВРОВ и другие, а также промо-ролики, документальные и короткометражные фильмы.</a:t>
            </a:r>
          </a:p>
          <a:p>
            <a:endParaRPr lang="ru-RU" sz="1500" dirty="0"/>
          </a:p>
          <a:p>
            <a:r>
              <a:rPr lang="en-US" sz="1500" dirty="0">
                <a:hlinkClick r:id="rId7"/>
              </a:rPr>
              <a:t>https://www.youtube.com/channel/UCnM45B1dpt2dSKalt_X6khg</a:t>
            </a:r>
            <a:r>
              <a:rPr lang="ru-RU" sz="15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059717-3013-43E4-8D3E-BEEC1448D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480" y="5555481"/>
            <a:ext cx="1195524" cy="1195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98783-6F79-4D98-9F03-5BCEF05D6C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83069">
            <a:off x="9788328" y="3282895"/>
            <a:ext cx="2160287" cy="12134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04C604-6F14-4556-A8A5-C8B26AF2C4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56280">
            <a:off x="9917886" y="2140969"/>
            <a:ext cx="1919648" cy="107980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DA7723-88D9-42AB-B3E9-3AFC8EB47A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08968">
            <a:off x="993707" y="5489709"/>
            <a:ext cx="2109912" cy="11851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8128C2-80D4-4F22-A14B-E77769A5F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93751">
            <a:off x="111465" y="4414444"/>
            <a:ext cx="2081528" cy="116923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130A5A-927C-4062-A409-213D35252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91513">
            <a:off x="657448" y="3241957"/>
            <a:ext cx="2003752" cy="11255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F2B604-9322-4C60-866C-D1DD13942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52736">
            <a:off x="259963" y="2112891"/>
            <a:ext cx="1933564" cy="10876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108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6CBFE-6A3E-466E-A91C-7A89B4C2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239697"/>
            <a:ext cx="9614517" cy="1500325"/>
          </a:xfrm>
        </p:spPr>
        <p:txBody>
          <a:bodyPr/>
          <a:lstStyle/>
          <a:p>
            <a:pPr fontAlgn="base"/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3000" dirty="0"/>
              <a:t>* Международный фестиваль короткометражного кино «</a:t>
            </a:r>
            <a:r>
              <a:rPr lang="ru-RU" sz="3000" dirty="0" err="1"/>
              <a:t>КиноМышь</a:t>
            </a:r>
            <a:r>
              <a:rPr lang="ru-RU" sz="3000" dirty="0"/>
              <a:t>»  </a:t>
            </a:r>
            <a:br>
              <a:rPr lang="ru-RU" sz="3000" dirty="0"/>
            </a:br>
            <a:r>
              <a:rPr lang="ru-RU" sz="3000" dirty="0"/>
              <a:t>*</a:t>
            </a:r>
            <a:r>
              <a:rPr lang="en-US" sz="3000" dirty="0"/>
              <a:t>International Short Film Festival «Movie Mouse»</a:t>
            </a:r>
            <a:endParaRPr lang="ru-RU" sz="3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7190BC-B97A-4E25-BF62-24827B7F7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5122" y="28865"/>
            <a:ext cx="2655244" cy="171115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B2594-B3DE-4492-BF99-BD38603B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2309664"/>
            <a:ext cx="6435853" cy="3626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5B400-DA0B-4B9B-A5AB-0EE3D3680E8F}"/>
              </a:ext>
            </a:extLst>
          </p:cNvPr>
          <p:cNvSpPr txBox="1"/>
          <p:nvPr/>
        </p:nvSpPr>
        <p:spPr>
          <a:xfrm>
            <a:off x="7381662" y="1950854"/>
            <a:ext cx="448140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Фестиваль пройдет  на одной из известных киноплощадок Москвы с официальной  церемонией награждения и выступлением звезд.</a:t>
            </a:r>
          </a:p>
          <a:p>
            <a:r>
              <a:rPr lang="ru-RU" dirty="0"/>
              <a:t>В составе жюри известные актеры, продюсеры  и режиссеры, в том числе – ОЛЬГА СУТУЛОВА, АНДРЕЙ ФИНЯГИН, НАТАЛЬЯ БЕРЕЗОВАЯ, ИЛЬЯ АРТЕМЬЕВ-СЫСОЕВ, СЕРГЕЙ ДРУЗЬЯК, ЕВА АВЕЕВА и  другие. </a:t>
            </a:r>
          </a:p>
          <a:p>
            <a:endParaRPr lang="ru-RU" dirty="0"/>
          </a:p>
          <a:p>
            <a:r>
              <a:rPr lang="ru-RU" dirty="0"/>
              <a:t>На данный момент заявки на участие подали более 100 кинематографистов из России, Китая, США, Белоруссии, Италии, Франции и  Украины.</a:t>
            </a:r>
          </a:p>
          <a:p>
            <a:r>
              <a:rPr lang="en-US" dirty="0">
                <a:hlinkClick r:id="rId4"/>
              </a:rPr>
              <a:t>https://www.moviemouse.info/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10082-5326-4AAF-B1A6-B740D367AD59}"/>
              </a:ext>
            </a:extLst>
          </p:cNvPr>
          <p:cNvSpPr txBox="1"/>
          <p:nvPr/>
        </p:nvSpPr>
        <p:spPr>
          <a:xfrm>
            <a:off x="723867" y="6019177"/>
            <a:ext cx="6657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Международный фестиваль короткометражного кино «КИНОМЫШЬ» – пройдет 17 июля 2022  года в Москве. </a:t>
            </a:r>
          </a:p>
        </p:txBody>
      </p:sp>
    </p:spTree>
    <p:extLst>
      <p:ext uri="{BB962C8B-B14F-4D97-AF65-F5344CB8AC3E}">
        <p14:creationId xmlns:p14="http://schemas.microsoft.com/office/powerpoint/2010/main" val="319258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EFC23-3278-4D4A-99F8-378E3D02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80" y="719200"/>
            <a:ext cx="10571998" cy="970450"/>
          </a:xfrm>
        </p:spPr>
        <p:txBody>
          <a:bodyPr/>
          <a:lstStyle/>
          <a:p>
            <a:r>
              <a:rPr lang="ru-RU" sz="3300" dirty="0"/>
              <a:t>Короткометражный художественный фильм «ЗАБЫТЫЕ БОГОМ»</a:t>
            </a:r>
            <a:br>
              <a:rPr lang="ru-RU" sz="3300" dirty="0"/>
            </a:br>
            <a:r>
              <a:rPr lang="ru-RU" sz="3300" dirty="0"/>
              <a:t>/ социальная драма /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431B5-9A7B-4CE6-A405-068AAB72E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2091" y="3290540"/>
            <a:ext cx="4322750" cy="3207983"/>
          </a:xfrm>
        </p:spPr>
        <p:txBody>
          <a:bodyPr/>
          <a:lstStyle/>
          <a:p>
            <a:pPr algn="l"/>
            <a:r>
              <a:rPr lang="ru-RU" sz="1200" dirty="0">
                <a:effectLst/>
              </a:rPr>
              <a:t>РЕЖИССЕР - ОЛЬГА МАКАРОВА / ЕВА ГИР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СЦЕНАРИЙ - МАРИЯ РОМАНОВА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ПРОДЮСЕР - АНДРЕЙ ПЕТУШКОВ / МИХАИЛ КАНТАЕВ</a:t>
            </a:r>
          </a:p>
          <a:p>
            <a:pPr algn="l"/>
            <a:r>
              <a:rPr lang="ru-RU" sz="1200" dirty="0">
                <a:effectLst/>
              </a:rPr>
              <a:t>ОПЕРАТОР-ПОСТАНОВЩИК - ПАВЕЛ СЛАВИН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ЗВУКОРЕЖИССЕР - АНДРЕЙ ПЕТУШКОВ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КОМПОЗИТОР - ГЛЕБ ОРЛОВ                                                                               ГАФЕР - АЛЕКСЕЙ ШИПИЛОВ                                                                       ОПЕРАТОР - АЛЕКСАНДР СЛАВИН                                                              ПЕРЕВОДЧИК - ТАТЬЯНА РОМАНЕНКО</a:t>
            </a:r>
          </a:p>
          <a:p>
            <a:pPr algn="l"/>
            <a:r>
              <a:rPr lang="ru-RU" sz="1200" dirty="0">
                <a:effectLst/>
              </a:rPr>
              <a:t>В РОЛЯХ:  ПАВЕЛ АКИМКИН, НАТАЛЬЯ ЛЕСНИКОВСКАЯ,  МАРИЯ РОМАНОВА,  ДАНИЛ ТЯБИН.  СЕРГЕЙ КУЗНЕЦОВ,  КОНСТАНТИН МАВРИН,  СОФЬЯ ВОЛКОНОВСКАЯ,  ГРИГОРИЙ КУЗНЕЦОВ, ЮЛИЯ ЧЕРЕПНИНА, РОМАН БЫЧИНСКИЙ,  АЛЕКСАНДР ЛУРЬЕ,  ЛЕОНИД БУЛДАКОВ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Объект 6" descr="Учащийся Классическая гитара">
                <a:extLst>
                  <a:ext uri="{FF2B5EF4-FFF2-40B4-BE49-F238E27FC236}">
                    <a16:creationId xmlns:a16="http://schemas.microsoft.com/office/drawing/2014/main" id="{282F9D30-3342-45D1-AFBD-4712AD7A47ED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775051845"/>
                  </p:ext>
                </p:extLst>
              </p:nvPr>
            </p:nvGraphicFramePr>
            <p:xfrm rot="19635788">
              <a:off x="9379646" y="89408"/>
              <a:ext cx="2713904" cy="1626350"/>
            </p:xfrm>
            <a:graphic>
              <a:graphicData uri="http://schemas.microsoft.com/office/drawing/2017/model3d">
                <am3d:model3d r:embed="rId2">
                  <am3d:spPr>
                    <a:xfrm rot="19635788">
                      <a:off x="0" y="0"/>
                      <a:ext cx="2713904" cy="1626350"/>
                    </a:xfrm>
                    <a:prstGeom prst="rect">
                      <a:avLst/>
                    </a:prstGeom>
                  </am3d:spPr>
                  <am3d:camera>
                    <am3d:pos x="0" y="0" z="509705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607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003534" ay="-579763" az="1011985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37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Объект 6" descr="Учащийся Классическая гитара">
                <a:extLst>
                  <a:ext uri="{FF2B5EF4-FFF2-40B4-BE49-F238E27FC236}">
                    <a16:creationId xmlns:a16="http://schemas.microsoft.com/office/drawing/2014/main" id="{282F9D30-3342-45D1-AFBD-4712AD7A47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635788">
                <a:off x="9379646" y="89408"/>
                <a:ext cx="2713904" cy="162635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Текст 4">
            <a:extLst>
              <a:ext uri="{FF2B5EF4-FFF2-40B4-BE49-F238E27FC236}">
                <a16:creationId xmlns:a16="http://schemas.microsoft.com/office/drawing/2014/main" id="{FFAE4FD0-100B-4CFD-9143-917E43127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13212" y="2092960"/>
            <a:ext cx="7768786" cy="970450"/>
          </a:xfrm>
        </p:spPr>
        <p:txBody>
          <a:bodyPr/>
          <a:lstStyle/>
          <a:p>
            <a:pPr algn="l"/>
            <a:r>
              <a:rPr lang="ru-RU" sz="1600" dirty="0">
                <a:effectLst/>
              </a:rPr>
              <a:t>Фильм о четырех подростках, разными путями попавших в детский дом. В их жизни была и дружба, и любовь, но несмотря на это, она стала ежедневной борьбой за выживание. Однажды, не выдержав издевательств, они решили наказать жестокого воспитателя...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67E1F-1745-4FA8-8CFF-57B364791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99782" y="3186000"/>
            <a:ext cx="3705174" cy="3417065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effectLst/>
              </a:rPr>
              <a:t>В 2021 году фильм завоевал 18 наград на международных кинофестивалях в России, Италии, Швеции, Сербии, </a:t>
            </a:r>
            <a:r>
              <a:rPr lang="ru-RU" dirty="0"/>
              <a:t>Индии, </a:t>
            </a:r>
            <a:r>
              <a:rPr lang="ru-RU" dirty="0">
                <a:effectLst/>
              </a:rPr>
              <a:t>Канаде, Германии, в том числе </a:t>
            </a:r>
            <a:r>
              <a:rPr lang="ru-RU" dirty="0"/>
              <a:t>5</a:t>
            </a:r>
            <a:r>
              <a:rPr lang="ru-RU" dirty="0">
                <a:effectLst/>
              </a:rPr>
              <a:t> </a:t>
            </a:r>
            <a:r>
              <a:rPr lang="ru-RU" dirty="0"/>
              <a:t>Гран-При,</a:t>
            </a:r>
            <a:r>
              <a:rPr lang="en-US" dirty="0"/>
              <a:t> 7</a:t>
            </a:r>
            <a:r>
              <a:rPr lang="ru-RU" dirty="0"/>
              <a:t> финалов и полуфиналов, а также был номинирован на победу на престижном фестивале  короткометражного кино  «</a:t>
            </a:r>
            <a:r>
              <a:rPr lang="en-US" dirty="0"/>
              <a:t>LONDON SHORTS</a:t>
            </a:r>
            <a:r>
              <a:rPr lang="ru-RU" dirty="0"/>
              <a:t>» в Великобритании.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25F9C9-0F88-444E-ADFA-F59ED1941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0" y="2221351"/>
            <a:ext cx="3163871" cy="4474333"/>
          </a:xfrm>
          <a:prstGeom prst="rect">
            <a:avLst/>
          </a:prstGeom>
          <a:ln>
            <a:solidFill>
              <a:srgbClr val="24BDB7"/>
            </a:solidFill>
          </a:ln>
        </p:spPr>
      </p:pic>
    </p:spTree>
    <p:extLst>
      <p:ext uri="{BB962C8B-B14F-4D97-AF65-F5344CB8AC3E}">
        <p14:creationId xmlns:p14="http://schemas.microsoft.com/office/powerpoint/2010/main" val="1760611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E0185-7F14-4F68-8E69-A3888AA21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1" y="522853"/>
            <a:ext cx="11114842" cy="1208291"/>
          </a:xfrm>
        </p:spPr>
        <p:txBody>
          <a:bodyPr/>
          <a:lstStyle/>
          <a:p>
            <a:r>
              <a:rPr lang="ru-RU" sz="3300" dirty="0"/>
              <a:t>Короткометражный художественный фильм </a:t>
            </a:r>
            <a:br>
              <a:rPr lang="ru-RU" sz="3300" dirty="0"/>
            </a:br>
            <a:r>
              <a:rPr lang="ru-RU" sz="3300" dirty="0"/>
              <a:t>«А ТЫ ПРИДЕШЬ НА МОИ ПОХОРОНЫ?»</a:t>
            </a:r>
            <a:br>
              <a:rPr lang="ru-RU" sz="3300" dirty="0"/>
            </a:br>
            <a:r>
              <a:rPr lang="ru-RU" sz="3300" dirty="0"/>
              <a:t>/ романтическая комедия-детектив /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Объект 4" descr="Поезд метро">
                <a:extLst>
                  <a:ext uri="{FF2B5EF4-FFF2-40B4-BE49-F238E27FC236}">
                    <a16:creationId xmlns:a16="http://schemas.microsoft.com/office/drawing/2014/main" id="{7D05C466-7116-43CB-A8EA-D1C9416029C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79724099"/>
                  </p:ext>
                </p:extLst>
              </p:nvPr>
            </p:nvGraphicFramePr>
            <p:xfrm>
              <a:off x="8952146" y="487705"/>
              <a:ext cx="2846601" cy="15855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46601" cy="1585526"/>
                    </a:xfrm>
                    <a:prstGeom prst="rect">
                      <a:avLst/>
                    </a:prstGeom>
                  </am3d:spPr>
                  <am3d:camera>
                    <am3d:pos x="0" y="0" z="477674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017" d="1000000"/>
                    <am3d:preTrans dx="0" dy="-248121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19607" ay="1155989" az="13906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363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Поезд метро">
                <a:extLst>
                  <a:ext uri="{FF2B5EF4-FFF2-40B4-BE49-F238E27FC236}">
                    <a16:creationId xmlns:a16="http://schemas.microsoft.com/office/drawing/2014/main" id="{7D05C466-7116-43CB-A8EA-D1C9416029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2146" y="487705"/>
                <a:ext cx="2846601" cy="1585526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19CF13-A875-4077-BCFD-97265A8C3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5" y="2219418"/>
            <a:ext cx="3132745" cy="443031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1099FC-69E2-45C5-B26E-7D99A6299A18}"/>
              </a:ext>
            </a:extLst>
          </p:cNvPr>
          <p:cNvSpPr txBox="1"/>
          <p:nvPr/>
        </p:nvSpPr>
        <p:spPr>
          <a:xfrm>
            <a:off x="3759693" y="2073231"/>
            <a:ext cx="818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Девушка из Санкт-Петербурга, оказавшись проездом в Москве, сталкивается с необходимостью переночевать в чужом городе.</a:t>
            </a:r>
          </a:p>
          <a:p>
            <a:r>
              <a:rPr lang="ru-RU" dirty="0">
                <a:effectLst/>
              </a:rPr>
              <a:t>В Москве она знакомится с молодым человеком, который приглашает ее на свои похороны…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E3C18-631F-4CC6-A628-60BB070B1634}"/>
              </a:ext>
            </a:extLst>
          </p:cNvPr>
          <p:cNvSpPr txBox="1"/>
          <p:nvPr/>
        </p:nvSpPr>
        <p:spPr>
          <a:xfrm>
            <a:off x="3847730" y="3325747"/>
            <a:ext cx="44965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</a:rPr>
              <a:t>РЕЖИССЕР - ОЛЬГА МАКАРОВА 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СЦЕНАРИЙ - МАРИЯ РОМАНОВА, ОЛЬГА МАКАРОВА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ПРОДЮСЕР - АНДРЕЙ ПЕТУШКОВ </a:t>
            </a:r>
          </a:p>
          <a:p>
            <a:r>
              <a:rPr lang="ru-RU" sz="1400" dirty="0">
                <a:effectLst/>
              </a:rPr>
              <a:t>ОПЕРАТОР-ПОСТАНОВЩИК - АЛЕКСАНДР СЛАВИН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ЗВУКОРЕЖИССЕР - АНДРЕЙ ПЕТУШКОВ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КОМПОЗИТОР - РОМАРИО ( РОМАН ЛУГОВЫХ)</a:t>
            </a:r>
          </a:p>
          <a:p>
            <a:r>
              <a:rPr lang="ru-RU" sz="1400" dirty="0">
                <a:effectLst/>
              </a:rPr>
              <a:t>АРАНЖИРОВЩИК – ГЛЕБ ОРЛОВ</a:t>
            </a:r>
          </a:p>
          <a:p>
            <a:r>
              <a:rPr lang="ru-RU" sz="1400" dirty="0">
                <a:effectLst/>
              </a:rPr>
              <a:t>ГАФЕР - АЛЕКСЕЙ ШИПИЛОВ</a:t>
            </a:r>
          </a:p>
          <a:p>
            <a:r>
              <a:rPr lang="ru-RU" sz="1400" dirty="0">
                <a:effectLst/>
              </a:rPr>
              <a:t>ОПЕРАТОР - ПАВЕЛ СЛАВИН</a:t>
            </a:r>
          </a:p>
          <a:p>
            <a:r>
              <a:rPr lang="ru-RU" sz="1400" dirty="0">
                <a:effectLst/>
              </a:rPr>
              <a:t>ПЕРЕВОДЧИК - ТАТЬЯНА РОМАНЕНКО</a:t>
            </a:r>
          </a:p>
          <a:p>
            <a:r>
              <a:rPr lang="ru-RU" sz="1400" dirty="0">
                <a:effectLst/>
              </a:rPr>
              <a:t>ГРИМ -  НАДЕЖДА ВЯТЧАНИНА, ЕКАТЕРИНА БЕЖЕНОВА</a:t>
            </a:r>
          </a:p>
          <a:p>
            <a:r>
              <a:rPr lang="ru-RU" sz="1400" dirty="0">
                <a:effectLst/>
              </a:rPr>
              <a:t>ЛОКАЦИИ, РЕКВИЗИТ - ДАРЬЯ МАКАРОВА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C6866-7408-4A1A-ABB5-CAFD91011133}"/>
              </a:ext>
            </a:extLst>
          </p:cNvPr>
          <p:cNvSpPr txBox="1"/>
          <p:nvPr/>
        </p:nvSpPr>
        <p:spPr>
          <a:xfrm>
            <a:off x="8659760" y="4026823"/>
            <a:ext cx="297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</a:rPr>
              <a:t>В ролях:</a:t>
            </a:r>
          </a:p>
          <a:p>
            <a:r>
              <a:rPr lang="ru-RU" sz="1600" dirty="0">
                <a:effectLst/>
              </a:rPr>
              <a:t>ЮЛИЯ РАССОМАХИНА</a:t>
            </a:r>
          </a:p>
          <a:p>
            <a:r>
              <a:rPr lang="ru-RU" sz="1600" dirty="0">
                <a:effectLst/>
              </a:rPr>
              <a:t>ДАНИЛА РАССОМАХИН</a:t>
            </a:r>
          </a:p>
          <a:p>
            <a:r>
              <a:rPr lang="ru-RU" sz="1600" dirty="0">
                <a:effectLst/>
              </a:rPr>
              <a:t>АНТОН ЛЕВИН</a:t>
            </a:r>
          </a:p>
          <a:p>
            <a:r>
              <a:rPr lang="ru-RU" sz="1600" dirty="0">
                <a:effectLst/>
              </a:rPr>
              <a:t>АНАСТАСИЯ ИВАНОВА</a:t>
            </a:r>
          </a:p>
          <a:p>
            <a:r>
              <a:rPr lang="ru-RU" sz="1600" dirty="0">
                <a:effectLst/>
              </a:rPr>
              <a:t>МАРИЯ РОМАНОВА</a:t>
            </a:r>
          </a:p>
          <a:p>
            <a:r>
              <a:rPr lang="ru-RU" sz="1600" dirty="0">
                <a:effectLst/>
              </a:rPr>
              <a:t>ЛЕОНИД ДАВЫДОВ</a:t>
            </a:r>
          </a:p>
          <a:p>
            <a:r>
              <a:rPr lang="ru-RU" sz="1600" dirty="0">
                <a:effectLst/>
              </a:rPr>
              <a:t>ПАВЕЛ СЛАВИН</a:t>
            </a:r>
          </a:p>
          <a:p>
            <a:r>
              <a:rPr lang="ru-RU" sz="1600" dirty="0">
                <a:effectLst/>
              </a:rPr>
              <a:t>АНФИСА ПЕТУШКОВА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84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EC6AD-9764-417D-8F25-5CF767B7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205507"/>
            <a:ext cx="10572000" cy="4179075"/>
          </a:xfrm>
        </p:spPr>
        <p:txBody>
          <a:bodyPr/>
          <a:lstStyle/>
          <a:p>
            <a:r>
              <a:rPr lang="ru-RU" dirty="0" err="1">
                <a:effectLst/>
              </a:rPr>
              <a:t>КИНОкомпания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*</a:t>
            </a:r>
            <a:r>
              <a:rPr lang="ru-RU" dirty="0" err="1">
                <a:effectLst/>
              </a:rPr>
              <a:t>МышЬ</a:t>
            </a:r>
            <a:r>
              <a:rPr lang="ru-RU" dirty="0">
                <a:effectLst/>
              </a:rPr>
              <a:t> и </a:t>
            </a:r>
            <a:r>
              <a:rPr lang="ru-RU" dirty="0" err="1">
                <a:effectLst/>
              </a:rPr>
              <a:t>МужЪ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production</a:t>
            </a:r>
            <a:r>
              <a:rPr lang="ru-RU" dirty="0">
                <a:effectLst/>
              </a:rPr>
              <a:t>*</a:t>
            </a:r>
            <a:br>
              <a:rPr lang="ru-RU" dirty="0">
                <a:effectLst/>
              </a:rPr>
            </a:br>
            <a:r>
              <a:rPr lang="en-US" sz="3500" dirty="0">
                <a:effectLst/>
              </a:rPr>
              <a:t>www.mimproduction.info</a:t>
            </a:r>
            <a:br>
              <a:rPr lang="ru-RU" dirty="0"/>
            </a:br>
            <a:r>
              <a:rPr lang="ru-RU" sz="2000" dirty="0">
                <a:effectLst/>
              </a:rPr>
              <a:t>+7 903 7538522</a:t>
            </a:r>
            <a:br>
              <a:rPr lang="ru-RU" sz="2000" dirty="0"/>
            </a:br>
            <a:br>
              <a:rPr lang="ru-RU" sz="2000" dirty="0"/>
            </a:br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mimproduction2021@gmail.com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</a:br>
            <a:br>
              <a:rPr lang="ru-RU" sz="2000" dirty="0">
                <a:effectLst/>
                <a:highlight>
                  <a:srgbClr val="00FFFF"/>
                </a:highlight>
              </a:rPr>
            </a:br>
            <a:r>
              <a:rPr lang="ru-RU" sz="2000" dirty="0"/>
              <a:t>МОСКВА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4A4FFB-71B4-4F0C-A84F-5A519E2B4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4" y="5280846"/>
            <a:ext cx="11319029" cy="1395161"/>
          </a:xfrm>
        </p:spPr>
        <p:txBody>
          <a:bodyPr>
            <a:normAutofit lnSpcReduction="10000"/>
          </a:bodyPr>
          <a:lstStyle/>
          <a:p>
            <a:r>
              <a:rPr lang="ru-RU"/>
              <a:t>СПАСИБО, ЧТО ДОСМОТРЕЛИ ДО КОНЦА! </a:t>
            </a:r>
          </a:p>
          <a:p>
            <a:r>
              <a:rPr lang="ru-RU" dirty="0"/>
              <a:t>ЕСЛИ У ВАС ЕСТЬ ИНЫЕ ИНДИВИДУАЛЬНЫЕ ПРЕДЛОЖЕНИЯ ПО СОТРУДНИЧЕСТВУ С НАШЕЙ КИНОКОМПАНИЕЙ, МЫ С УДОВОЛЬСТВИЕМ ИХ РАССМОТРИМ!</a:t>
            </a:r>
          </a:p>
          <a:p>
            <a:r>
              <a:rPr lang="ru-RU" dirty="0"/>
              <a:t>МЫ РАДЫ ЛЮБОМУ СОТРУДНИЧЕСТВУ!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9" descr="Попкорн в кинотеатре">
                <a:extLst>
                  <a:ext uri="{FF2B5EF4-FFF2-40B4-BE49-F238E27FC236}">
                    <a16:creationId xmlns:a16="http://schemas.microsoft.com/office/drawing/2014/main" id="{187593CA-1A09-4414-95EB-DE1F1C0B44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9817238"/>
                  </p:ext>
                </p:extLst>
              </p:nvPr>
            </p:nvGraphicFramePr>
            <p:xfrm rot="20645229">
              <a:off x="9751766" y="2758659"/>
              <a:ext cx="1248297" cy="1665072"/>
            </p:xfrm>
            <a:graphic>
              <a:graphicData uri="http://schemas.microsoft.com/office/drawing/2017/model3d">
                <am3d:model3d r:embed="rId3">
                  <am3d:spPr>
                    <a:xfrm rot="20645229">
                      <a:off x="0" y="0"/>
                      <a:ext cx="1248297" cy="1665072"/>
                    </a:xfrm>
                    <a:prstGeom prst="rect">
                      <a:avLst/>
                    </a:prstGeom>
                  </am3d:spPr>
                  <am3d:camera>
                    <am3d:pos x="0" y="0" z="707588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28201" d="1000000"/>
                    <am3d:preTrans dx="5" dy="-17895570" dz="-270511"/>
                    <am3d:scale>
                      <am3d:sx n="1000000" d="1000000"/>
                      <am3d:sy n="1000000" d="1000000"/>
                      <am3d:sz n="1000000" d="1000000"/>
                    </am3d:scale>
                    <am3d:rot ax="-1318393" ay="442548" az="-17788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4005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9" descr="Попкорн в кинотеатре">
                <a:extLst>
                  <a:ext uri="{FF2B5EF4-FFF2-40B4-BE49-F238E27FC236}">
                    <a16:creationId xmlns:a16="http://schemas.microsoft.com/office/drawing/2014/main" id="{187593CA-1A09-4414-95EB-DE1F1C0B44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645229">
                <a:off x="9751766" y="2758659"/>
                <a:ext cx="1248297" cy="166507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4C1AE-BD1D-41B9-BB25-FA91E9E88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088" y="2295045"/>
            <a:ext cx="188382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E2131-5279-45F2-BBB8-833B25BD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ЦЕНИМ ВАШЕ ВРЕМЯ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AAF8F-4833-4C0E-9AE0-4F1369891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2222287"/>
            <a:ext cx="11594237" cy="4188525"/>
          </a:xfrm>
        </p:spPr>
        <p:txBody>
          <a:bodyPr>
            <a:normAutofit lnSpcReduction="10000"/>
          </a:bodyPr>
          <a:lstStyle/>
          <a:p>
            <a:r>
              <a:rPr lang="ru-RU" sz="3000" b="1" dirty="0"/>
              <a:t> ПРЕЗЕНТАЦИЯ СОЗДАНА ДЛЯ ДЕЛОВЫХ ЛЮДЕЙ</a:t>
            </a:r>
          </a:p>
          <a:p>
            <a:r>
              <a:rPr lang="ru-RU" sz="3000" b="1" dirty="0"/>
              <a:t> НАШИ ПРЕДЛОЖЕНИЯ НАЧИНАЮТСЯ УЖЕ                                    </a:t>
            </a:r>
            <a:r>
              <a:rPr lang="ru-RU" sz="3000" b="1" dirty="0">
                <a:solidFill>
                  <a:srgbClr val="24BDB7"/>
                </a:solidFill>
              </a:rPr>
              <a:t>НА СЛЕДУЮЩЕМ СЛАЙДЕ</a:t>
            </a:r>
          </a:p>
          <a:p>
            <a:r>
              <a:rPr lang="ru-RU" sz="3000" b="1" dirty="0"/>
              <a:t>МЫ ПРЕДЛАГАЕМ </a:t>
            </a:r>
            <a:r>
              <a:rPr lang="ru-RU" sz="3000" b="1"/>
              <a:t>ВАМ ОКУНУТЬСЯ В МИР КИНО </a:t>
            </a:r>
            <a:r>
              <a:rPr lang="ru-RU" sz="3000" b="1" dirty="0"/>
              <a:t>И </a:t>
            </a:r>
            <a:r>
              <a:rPr lang="ru-RU" sz="3000" b="1"/>
              <a:t>СТАТЬ ПОЛНОПРАВНЫМИ УЧАСТНИКАМИ ПРОЦЕССА</a:t>
            </a:r>
            <a:endParaRPr lang="ru-RU" sz="3000" b="1" dirty="0"/>
          </a:p>
          <a:p>
            <a:r>
              <a:rPr lang="ru-RU" sz="3000" b="1" dirty="0"/>
              <a:t> ЕСЛИ ВАМ ИНТЕРЕСНО УЗНАТЬ О НАШЕЙ КИНОКОМПАНИИ ПОБОЛЬШЕ, ДОСМОТРИТЕ ПРЕЗЕНТАЦИЮ ДО КОНЦА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E6816C-97D8-4C78-A9C3-602481EF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705" y="-47178"/>
            <a:ext cx="1749000" cy="24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YOUTUBE-MOUSE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641" y="1081456"/>
            <a:ext cx="4392457" cy="5479142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 </a:t>
            </a:r>
            <a:r>
              <a:rPr lang="ru-RU" dirty="0"/>
              <a:t>– </a:t>
            </a:r>
          </a:p>
          <a:p>
            <a:r>
              <a:rPr lang="ru-RU" dirty="0"/>
              <a:t>Рекламу вашего бизнеса во всех официальных роликах, публикуемых на нашем </a:t>
            </a:r>
            <a:r>
              <a:rPr lang="ru-RU" dirty="0" err="1"/>
              <a:t>ютуб</a:t>
            </a:r>
            <a:r>
              <a:rPr lang="ru-RU" dirty="0"/>
              <a:t>-канале в плейлисте «Интервью»*</a:t>
            </a:r>
          </a:p>
          <a:p>
            <a:r>
              <a:rPr lang="ru-RU" dirty="0"/>
              <a:t>Размещение логотипа вашей компании на нашем официальном сайте.</a:t>
            </a:r>
          </a:p>
          <a:p>
            <a:r>
              <a:rPr lang="ru-RU" dirty="0"/>
              <a:t>Упоминание вашего спонсорского участия ведущими наших программ, а также упоминание в титрах в начале и(или) в конце каждого выпуска. </a:t>
            </a:r>
          </a:p>
          <a:p>
            <a:r>
              <a:rPr lang="ru-RU" dirty="0"/>
              <a:t>Официальное приглашение на закрытые показы и иные мероприятия, организуемые нашей кинокомпанией.</a:t>
            </a:r>
          </a:p>
          <a:p>
            <a:r>
              <a:rPr lang="ru-RU" sz="1600" i="1" dirty="0"/>
              <a:t>* - количество роликов с показами спонсорской рекламы оговаривается в индивидуальном порядке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1081" y="4753046"/>
            <a:ext cx="6941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создании новых видео и продвижении </a:t>
            </a:r>
            <a:r>
              <a:rPr lang="ru-RU" dirty="0" err="1"/>
              <a:t>ютуб</a:t>
            </a:r>
            <a:r>
              <a:rPr lang="ru-RU" dirty="0"/>
              <a:t>-канала «ПЕРЕКРЁСТНЫЙ ДОПРОС» *</a:t>
            </a:r>
          </a:p>
          <a:p>
            <a:endParaRPr lang="ru-RU" dirty="0">
              <a:effectLst/>
            </a:endParaRPr>
          </a:p>
          <a:p>
            <a:r>
              <a:rPr lang="ru-RU" i="1" dirty="0"/>
              <a:t>* 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пакет</a:t>
            </a:r>
            <a:endParaRPr lang="ru-RU" i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14412" y="34290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 100</a:t>
            </a:r>
            <a:r>
              <a:rPr lang="en-US" dirty="0"/>
              <a:t> </a:t>
            </a:r>
            <a:r>
              <a:rPr lang="ru-RU" dirty="0"/>
              <a:t>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399350-850D-4C6A-896A-1AA27527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12" y="2585905"/>
            <a:ext cx="2118042" cy="18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FEST-MOUSE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641" y="1081456"/>
            <a:ext cx="4392457" cy="5479142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 </a:t>
            </a:r>
            <a:r>
              <a:rPr lang="ru-RU" dirty="0"/>
              <a:t>– </a:t>
            </a:r>
          </a:p>
          <a:p>
            <a:r>
              <a:rPr lang="ru-RU" dirty="0"/>
              <a:t>Рекламу вашего бизнеса на официальной церемонии награждения победителей Международного фестиваля короткометражного кино «</a:t>
            </a:r>
            <a:r>
              <a:rPr lang="en-US" dirty="0"/>
              <a:t>Movie Mouse</a:t>
            </a:r>
            <a:r>
              <a:rPr lang="ru-RU" dirty="0"/>
              <a:t>» в одном из топовых кинозалов Москвы.</a:t>
            </a:r>
          </a:p>
          <a:p>
            <a:r>
              <a:rPr lang="ru-RU" dirty="0"/>
              <a:t>Размещение логотипа вашей компании на официальном сайте фестиваля  и во всех рекламных материалах, в том числе на баннере и в заставках фестиваля на экране.</a:t>
            </a:r>
          </a:p>
          <a:p>
            <a:r>
              <a:rPr lang="ru-RU" dirty="0"/>
              <a:t>Возможность личного участия в церемонии награждения.</a:t>
            </a:r>
          </a:p>
          <a:p>
            <a:r>
              <a:rPr lang="ru-RU" dirty="0"/>
              <a:t>Официальное представление компании спонсора на церемонии награждения.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1081" y="4753046"/>
            <a:ext cx="6941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организации и</a:t>
            </a:r>
          </a:p>
          <a:p>
            <a:r>
              <a:rPr lang="ru-RU" dirty="0"/>
              <a:t>проведении международного кинофестиваля В Москве  «</a:t>
            </a:r>
            <a:r>
              <a:rPr lang="en-US" dirty="0"/>
              <a:t>MOVIE MOUSE</a:t>
            </a:r>
            <a:r>
              <a:rPr lang="ru-RU" dirty="0"/>
              <a:t>» *</a:t>
            </a:r>
          </a:p>
          <a:p>
            <a:endParaRPr lang="ru-RU" dirty="0">
              <a:effectLst/>
            </a:endParaRPr>
          </a:p>
          <a:p>
            <a:r>
              <a:rPr lang="ru-RU" i="1" dirty="0"/>
              <a:t>* 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</a:t>
            </a:r>
            <a:r>
              <a:rPr lang="ru-RU" dirty="0"/>
              <a:t>ет</a:t>
            </a:r>
            <a:endParaRPr lang="ru-RU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14412" y="34290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</a:t>
            </a:r>
            <a:r>
              <a:rPr lang="en-US" dirty="0"/>
              <a:t>3</a:t>
            </a:r>
            <a:r>
              <a:rPr lang="ru-RU" dirty="0"/>
              <a:t>00</a:t>
            </a:r>
            <a:r>
              <a:rPr lang="en-US" dirty="0"/>
              <a:t> </a:t>
            </a:r>
            <a:r>
              <a:rPr lang="ru-RU" dirty="0"/>
              <a:t>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2D2FDB-1518-4F7B-A662-BDA4C6F3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95" y="2167533"/>
            <a:ext cx="1594511" cy="20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LITTLE MOUSE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642" y="1147394"/>
            <a:ext cx="4392457" cy="5479142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>
                <a:solidFill>
                  <a:srgbClr val="24BDB7"/>
                </a:solidFill>
              </a:rPr>
              <a:t>ВЫ ПОЛУЧАЕТЕ </a:t>
            </a:r>
            <a:r>
              <a:rPr lang="ru-RU" sz="1900" dirty="0"/>
              <a:t>– </a:t>
            </a:r>
          </a:p>
          <a:p>
            <a:r>
              <a:rPr lang="ru-RU" sz="1900" dirty="0"/>
              <a:t>Визуальную рекламу ваших товаров и услуг, ненавязчиво встроенную в действие фильма*.  </a:t>
            </a:r>
          </a:p>
          <a:p>
            <a:r>
              <a:rPr lang="ru-RU" sz="1900" dirty="0"/>
              <a:t>Возможность личного участия в съемках фильма*. </a:t>
            </a:r>
          </a:p>
          <a:p>
            <a:r>
              <a:rPr lang="ru-RU" sz="1900" dirty="0"/>
              <a:t>Упоминание вашей компании в титрах фильма в разделе «Особая благодарность».</a:t>
            </a:r>
          </a:p>
          <a:p>
            <a:r>
              <a:rPr lang="ru-RU" sz="1900" dirty="0"/>
              <a:t>Приглашение спонсоров на закрытый  премьерный показ фильма.</a:t>
            </a:r>
          </a:p>
          <a:p>
            <a:endParaRPr lang="ru-RU" sz="1900" dirty="0"/>
          </a:p>
          <a:p>
            <a:r>
              <a:rPr lang="ru-RU" i="1" dirty="0"/>
              <a:t>* - Структура и количество рекламных вставок, а также формат участия в съемочном процессе оговариваются на стадии «пре-</a:t>
            </a:r>
            <a:r>
              <a:rPr lang="ru-RU" i="1" dirty="0" err="1"/>
              <a:t>продакшн</a:t>
            </a:r>
            <a:r>
              <a:rPr lang="ru-RU" i="1" dirty="0"/>
              <a:t> фильма».</a:t>
            </a:r>
          </a:p>
          <a:p>
            <a:endParaRPr lang="ru-RU" i="1" dirty="0"/>
          </a:p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550879" y="4555320"/>
            <a:ext cx="57877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съемках</a:t>
            </a:r>
          </a:p>
          <a:p>
            <a:r>
              <a:rPr lang="ru-RU" dirty="0"/>
              <a:t>короткометражного художественного фильма. Жанр и хронометраж фильма обсуждается непосредственно со спонсором*</a:t>
            </a:r>
          </a:p>
          <a:p>
            <a:endParaRPr lang="ru-RU" dirty="0"/>
          </a:p>
          <a:p>
            <a:r>
              <a:rPr lang="ru-RU" i="1" dirty="0"/>
              <a:t>* 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пакет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14412" y="34290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100 000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CB4F60-7B63-4572-9F2A-BD5607CF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1969">
            <a:off x="5616321" y="2585826"/>
            <a:ext cx="1340328" cy="13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BIG MOUSE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2753" y="1081456"/>
            <a:ext cx="4634143" cy="5479142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 </a:t>
            </a:r>
            <a:r>
              <a:rPr lang="ru-RU" dirty="0"/>
              <a:t> – </a:t>
            </a:r>
          </a:p>
          <a:p>
            <a:r>
              <a:rPr lang="ru-RU" dirty="0"/>
              <a:t>Визуальную рекламу ваших товаров и услуг, ненавязчиво встроенную в действие фильма*. </a:t>
            </a:r>
          </a:p>
          <a:p>
            <a:r>
              <a:rPr lang="ru-RU" dirty="0"/>
              <a:t>Возможность личного участия в съемках фильма*. </a:t>
            </a:r>
          </a:p>
          <a:p>
            <a:r>
              <a:rPr lang="ru-RU" dirty="0"/>
              <a:t>Упоминание вашей компании в титрах фильма в разделе «Особая благодарность».</a:t>
            </a:r>
          </a:p>
          <a:p>
            <a:r>
              <a:rPr lang="ru-RU" dirty="0"/>
              <a:t>Приглашение спонсоров на закрытый  премьерный показ фильма.</a:t>
            </a:r>
          </a:p>
          <a:p>
            <a:r>
              <a:rPr lang="ru-RU" dirty="0"/>
              <a:t>Официальное представление компании спонсора на премьерном показе.</a:t>
            </a:r>
          </a:p>
          <a:p>
            <a:endParaRPr lang="ru-RU" sz="1600" dirty="0"/>
          </a:p>
          <a:p>
            <a:r>
              <a:rPr lang="ru-RU" sz="1600" dirty="0"/>
              <a:t>* </a:t>
            </a:r>
            <a:r>
              <a:rPr lang="ru-RU" sz="1600" i="1" dirty="0"/>
              <a:t>- Структура и количество рекламных вставок, а также формат участия в съемочном процессе оговариваются на стадии «пре-</a:t>
            </a:r>
            <a:r>
              <a:rPr lang="ru-RU" sz="1600" i="1" dirty="0" err="1"/>
              <a:t>продакшн</a:t>
            </a:r>
            <a:r>
              <a:rPr lang="ru-RU" sz="1600" i="1" dirty="0"/>
              <a:t> фильма».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9958" y="4656621"/>
            <a:ext cx="6941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съемках</a:t>
            </a:r>
          </a:p>
          <a:p>
            <a:r>
              <a:rPr lang="ru-RU" dirty="0"/>
              <a:t>полнометражного художественного фильма «АЛЁШКА» </a:t>
            </a:r>
          </a:p>
          <a:p>
            <a:r>
              <a:rPr lang="ru-RU" dirty="0"/>
              <a:t>в жанре «детектив, триллер-психологическая драма»*</a:t>
            </a:r>
          </a:p>
          <a:p>
            <a:endParaRPr lang="ru-RU" dirty="0"/>
          </a:p>
          <a:p>
            <a:r>
              <a:rPr lang="ru-RU" dirty="0"/>
              <a:t>* </a:t>
            </a:r>
            <a:r>
              <a:rPr lang="ru-RU" i="1" dirty="0"/>
              <a:t>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пакет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14412" y="34290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</a:t>
            </a:r>
            <a:r>
              <a:rPr lang="en-US" dirty="0"/>
              <a:t>3</a:t>
            </a:r>
            <a:r>
              <a:rPr lang="ru-RU" dirty="0"/>
              <a:t>00</a:t>
            </a:r>
            <a:r>
              <a:rPr lang="en-US" dirty="0"/>
              <a:t> </a:t>
            </a:r>
            <a:r>
              <a:rPr lang="ru-RU" dirty="0"/>
              <a:t>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7FEB6C-429C-4338-BEE1-9F11012D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10" y="2324634"/>
            <a:ext cx="2124721" cy="16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4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MOUSE</a:t>
            </a:r>
            <a:r>
              <a:rPr lang="ru-RU" sz="5000" b="1" dirty="0"/>
              <a:t> </a:t>
            </a:r>
            <a:r>
              <a:rPr lang="en-US" sz="5000" b="1" dirty="0"/>
              <a:t>BOSS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641" y="1081456"/>
            <a:ext cx="4517701" cy="5479142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</a:t>
            </a:r>
            <a:r>
              <a:rPr lang="ru-RU" dirty="0"/>
              <a:t>– </a:t>
            </a:r>
          </a:p>
          <a:p>
            <a:r>
              <a:rPr lang="ru-RU" dirty="0"/>
              <a:t>Визуальную рекламу ваших товаров и услуг, ненавязчиво встроенную в действие фильма*. </a:t>
            </a:r>
          </a:p>
          <a:p>
            <a:r>
              <a:rPr lang="ru-RU" dirty="0"/>
              <a:t>Возможность личного участия в съемках фильма*. </a:t>
            </a:r>
          </a:p>
          <a:p>
            <a:r>
              <a:rPr lang="ru-RU" dirty="0"/>
              <a:t>Упоминание вашей компании в титрах фильма в качестве  ГЕНЕРАЛЬНОГО ПРОДЮСЕРА.</a:t>
            </a:r>
          </a:p>
          <a:p>
            <a:r>
              <a:rPr lang="ru-RU" dirty="0"/>
              <a:t>Приглашение спонсоров на закрытый  премьерный показ фильма.</a:t>
            </a:r>
          </a:p>
          <a:p>
            <a:r>
              <a:rPr lang="ru-RU" dirty="0"/>
              <a:t>Официальное представление компании спонсора на премьерном показе.</a:t>
            </a:r>
          </a:p>
          <a:p>
            <a:endParaRPr lang="ru-RU" sz="1600" dirty="0"/>
          </a:p>
          <a:p>
            <a:r>
              <a:rPr lang="ru-RU" sz="1600" i="1" dirty="0"/>
              <a:t>* - Структура и количество рекламных вставок, а также формат участия в съемочном процессе оговариваются на стадии «пре-</a:t>
            </a:r>
            <a:r>
              <a:rPr lang="ru-RU" sz="1600" i="1" dirty="0" err="1"/>
              <a:t>продакшн</a:t>
            </a:r>
            <a:r>
              <a:rPr lang="ru-RU" sz="1600" i="1" dirty="0"/>
              <a:t> фильма».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9958" y="4656621"/>
            <a:ext cx="6941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съемках</a:t>
            </a:r>
          </a:p>
          <a:p>
            <a:r>
              <a:rPr lang="ru-RU" dirty="0"/>
              <a:t>полнометражного художественного фильма.*</a:t>
            </a:r>
          </a:p>
          <a:p>
            <a:r>
              <a:rPr lang="ru-RU" dirty="0"/>
              <a:t>Жанр и хронометраж фильма обсуждается непосредственно со спонсором*</a:t>
            </a:r>
          </a:p>
          <a:p>
            <a:endParaRPr lang="ru-RU" dirty="0"/>
          </a:p>
          <a:p>
            <a:r>
              <a:rPr lang="ru-RU" dirty="0"/>
              <a:t>* </a:t>
            </a:r>
            <a:r>
              <a:rPr lang="ru-RU" i="1" dirty="0"/>
              <a:t>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пакет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14412" y="34290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</a:t>
            </a:r>
            <a:r>
              <a:rPr lang="en-US" dirty="0"/>
              <a:t>1 0</a:t>
            </a:r>
            <a:r>
              <a:rPr lang="ru-RU" dirty="0"/>
              <a:t>00</a:t>
            </a:r>
            <a:r>
              <a:rPr lang="en-US" dirty="0"/>
              <a:t> </a:t>
            </a:r>
            <a:r>
              <a:rPr lang="ru-RU" dirty="0"/>
              <a:t>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4A16EE-5D70-4AC1-ABD7-8B7F143A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29" y="1991290"/>
            <a:ext cx="2471042" cy="24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1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MOUSE</a:t>
            </a:r>
            <a:r>
              <a:rPr lang="ru-RU" sz="5000" b="1" dirty="0"/>
              <a:t> </a:t>
            </a:r>
            <a:r>
              <a:rPr lang="en-US" sz="5000" b="1" dirty="0"/>
              <a:t>EXCLUSIVE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647" y="1081456"/>
            <a:ext cx="4829452" cy="5479142"/>
          </a:xfrm>
        </p:spPr>
        <p:txBody>
          <a:bodyPr>
            <a:normAutofit fontScale="85000" lnSpcReduction="20000"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 </a:t>
            </a:r>
            <a:r>
              <a:rPr lang="ru-RU" dirty="0"/>
              <a:t>– </a:t>
            </a:r>
          </a:p>
          <a:p>
            <a:r>
              <a:rPr lang="ru-RU" dirty="0"/>
              <a:t>Эксклюзивное право* на реальную рекламу ваших товаров и услуг, ненавязчиво встроенную в действие фильма**. </a:t>
            </a:r>
          </a:p>
          <a:p>
            <a:r>
              <a:rPr lang="ru-RU" dirty="0"/>
              <a:t>Создание сценария с учетом рекламных вставок о компании спонсора.</a:t>
            </a:r>
          </a:p>
          <a:p>
            <a:r>
              <a:rPr lang="ru-RU" dirty="0"/>
              <a:t>Возможность личного участия в съемках фильма**. </a:t>
            </a:r>
          </a:p>
          <a:p>
            <a:r>
              <a:rPr lang="ru-RU" dirty="0"/>
              <a:t>Упоминание вашей компании в начальных и финальных титрах фильма в качестве одного из АВТОРОВ ПРОЕКТА и статус  ГЕНЕРАЛЬНОГО ПРОДЮСЕРА проекта.</a:t>
            </a:r>
          </a:p>
          <a:p>
            <a:r>
              <a:rPr lang="ru-RU" dirty="0"/>
              <a:t>Приглашение спонсоров на закрытый  премьерный показ фильма.</a:t>
            </a:r>
          </a:p>
          <a:p>
            <a:r>
              <a:rPr lang="ru-RU" dirty="0"/>
              <a:t>Официальное представление компании спонсора на премьерном показе.</a:t>
            </a:r>
          </a:p>
          <a:p>
            <a:endParaRPr lang="ru-RU" sz="1600" dirty="0"/>
          </a:p>
          <a:p>
            <a:r>
              <a:rPr lang="ru-RU" sz="1600" dirty="0"/>
              <a:t>**- </a:t>
            </a:r>
            <a:r>
              <a:rPr lang="ru-RU" sz="1600" i="1" dirty="0"/>
              <a:t>Структура и количество рекламных вставок, а также формат участия в съемочном процессе оговариваются на стадии «пре-</a:t>
            </a:r>
            <a:r>
              <a:rPr lang="ru-RU" sz="1600" i="1" dirty="0" err="1"/>
              <a:t>продакшн</a:t>
            </a:r>
            <a:r>
              <a:rPr lang="ru-RU" sz="1600" i="1" dirty="0"/>
              <a:t> фильма».</a:t>
            </a:r>
          </a:p>
          <a:p>
            <a:r>
              <a:rPr lang="ru-RU" sz="1600" i="1" dirty="0"/>
              <a:t>* - Эксклюзивное право предполагает отсутствие в проекте рекламных вставок других компаний.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9958" y="4656621"/>
            <a:ext cx="6941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съемках</a:t>
            </a:r>
          </a:p>
          <a:p>
            <a:r>
              <a:rPr lang="ru-RU" dirty="0"/>
              <a:t>полнометражного художественного фильма.*</a:t>
            </a:r>
          </a:p>
          <a:p>
            <a:r>
              <a:rPr lang="ru-RU" dirty="0"/>
              <a:t>Жанр и хронометраж фильма обсуждается непосредственно со спонсором*</a:t>
            </a:r>
          </a:p>
          <a:p>
            <a:endParaRPr lang="ru-RU" dirty="0"/>
          </a:p>
          <a:p>
            <a:r>
              <a:rPr lang="ru-RU" i="1" dirty="0"/>
              <a:t>* - эксклюзивный спонсорский пакет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03696" y="355279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</a:t>
            </a:r>
            <a:r>
              <a:rPr lang="en-US" dirty="0"/>
              <a:t> 3 0</a:t>
            </a:r>
            <a:r>
              <a:rPr lang="ru-RU" dirty="0"/>
              <a:t>00</a:t>
            </a:r>
            <a:r>
              <a:rPr lang="en-US" dirty="0"/>
              <a:t> </a:t>
            </a:r>
            <a:r>
              <a:rPr lang="ru-RU" dirty="0"/>
              <a:t>000 рублей</a:t>
            </a:r>
            <a:endParaRPr lang="ru-RU" dirty="0"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5E609-BA9F-476F-9EDB-3FB1FAAC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3970">
            <a:off x="5067273" y="1959130"/>
            <a:ext cx="2054493" cy="19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7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525B1-42D3-4668-BDA9-E3FF0F3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31464"/>
            <a:ext cx="11745157" cy="713241"/>
          </a:xfrm>
        </p:spPr>
        <p:txBody>
          <a:bodyPr/>
          <a:lstStyle/>
          <a:p>
            <a:r>
              <a:rPr lang="ru-RU" sz="3300" dirty="0"/>
              <a:t>ЧТО МЫ ПРЕДЛАГАЕМ, И ПОЧЕМУ ВАМ ЭТО ИНТЕРЕСНО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7CD184-6472-4E3B-A1C9-9AC88FEB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7" y="1278049"/>
            <a:ext cx="5891636" cy="713241"/>
          </a:xfrm>
        </p:spPr>
        <p:txBody>
          <a:bodyPr/>
          <a:lstStyle/>
          <a:p>
            <a:r>
              <a:rPr lang="ru-RU" sz="3600" b="1" dirty="0"/>
              <a:t>СПОНСОРСКИЙ ПАКЕТ </a:t>
            </a:r>
          </a:p>
          <a:p>
            <a:r>
              <a:rPr lang="ru-RU" sz="5000" b="1" dirty="0"/>
              <a:t>*</a:t>
            </a:r>
            <a:r>
              <a:rPr lang="en-US" sz="5000" b="1" dirty="0"/>
              <a:t>I LIKE MOUSE</a:t>
            </a:r>
            <a:r>
              <a:rPr lang="ru-RU" sz="5000" b="1" dirty="0"/>
              <a:t>*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17B0DE-7918-46B8-AB93-C654C4023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4217400" cy="547914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24BDB7"/>
                </a:solidFill>
              </a:rPr>
              <a:t>ВЫ ПОЛУЧАЕТЕ </a:t>
            </a:r>
            <a:r>
              <a:rPr lang="ru-RU" dirty="0"/>
              <a:t>– </a:t>
            </a:r>
          </a:p>
          <a:p>
            <a:r>
              <a:rPr lang="ru-RU" dirty="0"/>
              <a:t>Упоминание вашей компании на официальной церемонии награждения кинофестиваля/  в титрах фильма  или программы на </a:t>
            </a:r>
            <a:r>
              <a:rPr lang="ru-RU" dirty="0" err="1"/>
              <a:t>ютуб</a:t>
            </a:r>
            <a:r>
              <a:rPr lang="ru-RU" dirty="0"/>
              <a:t>-канале в разделе «Особая благодарность»</a:t>
            </a:r>
          </a:p>
          <a:p>
            <a:r>
              <a:rPr lang="ru-RU" dirty="0"/>
              <a:t>Приглашение спонсоров на закрытый  премьерный показ фильма или на официальную церемонию награждения кинофестиваля.</a:t>
            </a:r>
          </a:p>
          <a:p>
            <a:r>
              <a:rPr lang="ru-RU" dirty="0"/>
              <a:t>Нашу искреннюю благодарность за любовь к кино</a:t>
            </a:r>
          </a:p>
          <a:p>
            <a:r>
              <a:rPr lang="ru-RU" dirty="0"/>
              <a:t>Хорошее настроение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9FFDE-9276-4D82-9254-F52DC9694697}"/>
              </a:ext>
            </a:extLst>
          </p:cNvPr>
          <p:cNvSpPr txBox="1"/>
          <p:nvPr/>
        </p:nvSpPr>
        <p:spPr>
          <a:xfrm>
            <a:off x="399958" y="4656621"/>
            <a:ext cx="6941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Ваше </a:t>
            </a:r>
            <a:r>
              <a:rPr lang="ru-RU" dirty="0"/>
              <a:t>финансовое участие в съемках</a:t>
            </a:r>
            <a:r>
              <a:rPr lang="en-US" dirty="0"/>
              <a:t> </a:t>
            </a:r>
            <a:r>
              <a:rPr lang="ru-RU" dirty="0"/>
              <a:t>ЛЮБОГО проекта нашей кинокомпании*</a:t>
            </a:r>
          </a:p>
          <a:p>
            <a:endParaRPr lang="ru-RU" dirty="0"/>
          </a:p>
          <a:p>
            <a:r>
              <a:rPr lang="ru-RU" dirty="0"/>
              <a:t>* </a:t>
            </a:r>
            <a:r>
              <a:rPr lang="ru-RU" i="1" dirty="0"/>
              <a:t>- </a:t>
            </a:r>
            <a:r>
              <a:rPr lang="ru-RU" i="1" dirty="0" err="1"/>
              <a:t>неэксклюзивный</a:t>
            </a:r>
            <a:r>
              <a:rPr lang="ru-RU" i="1" dirty="0"/>
              <a:t> спонсорский пакет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506E-DFB7-4A8C-A854-04BD90E09190}"/>
              </a:ext>
            </a:extLst>
          </p:cNvPr>
          <p:cNvSpPr txBox="1"/>
          <p:nvPr/>
        </p:nvSpPr>
        <p:spPr>
          <a:xfrm>
            <a:off x="703696" y="355279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СТОИМОСТЬ ПАКЕТА ОТ </a:t>
            </a:r>
            <a:r>
              <a:rPr lang="en-US" dirty="0"/>
              <a:t> 1</a:t>
            </a:r>
            <a:r>
              <a:rPr lang="ru-RU" dirty="0"/>
              <a:t>0</a:t>
            </a:r>
            <a:r>
              <a:rPr lang="en-US" dirty="0"/>
              <a:t> 0</a:t>
            </a:r>
            <a:r>
              <a:rPr lang="ru-RU" dirty="0"/>
              <a:t>0</a:t>
            </a:r>
            <a:r>
              <a:rPr lang="en-US" dirty="0"/>
              <a:t>0</a:t>
            </a:r>
            <a:r>
              <a:rPr lang="ru-RU" dirty="0"/>
              <a:t> рублей</a:t>
            </a:r>
            <a:endParaRPr lang="ru-RU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957559-A6A9-4314-A2E7-94F6C58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828" y="2424701"/>
            <a:ext cx="1751723" cy="17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419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543</TotalTime>
  <Words>2043</Words>
  <Application>Microsoft Office PowerPoint</Application>
  <PresentationFormat>Широкоэкранный</PresentationFormat>
  <Paragraphs>218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Century Gothic</vt:lpstr>
      <vt:lpstr>futura-lt-w01-book</vt:lpstr>
      <vt:lpstr>Wingdings 2</vt:lpstr>
      <vt:lpstr>Цитаты</vt:lpstr>
      <vt:lpstr>КИНОкомпания *МышЬ и МужЪ production*</vt:lpstr>
      <vt:lpstr>МЫ ЦЕНИМ ВАШЕ ВРЕМЯ</vt:lpstr>
      <vt:lpstr>ЧТО МЫ ПРЕДЛАГАЕМ, И ПОЧЕМУ ВАМ ЭТО ИНТЕРЕСНО</vt:lpstr>
      <vt:lpstr>ЧТО МЫ ПРЕДЛАГАЕМ, И ПОЧЕМУ ВАМ ЭТО ИНТЕРЕСНО</vt:lpstr>
      <vt:lpstr>ЧТО МЫ ПРЕДЛАГАЕМ, И ПОЧЕМУ ВАМ ЭТО ИНТЕРЕСНО</vt:lpstr>
      <vt:lpstr>ЧТО МЫ ПРЕДЛАГАЕМ, И ПОЧЕМУ ВАМ ЭТО ИНТЕРЕСНО</vt:lpstr>
      <vt:lpstr>ЧТО МЫ ПРЕДЛАГАЕМ, И ПОЧЕМУ ВАМ ЭТО ИНТЕРЕСНО</vt:lpstr>
      <vt:lpstr>ЧТО МЫ ПРЕДЛАГАЕМ, И ПОЧЕМУ ВАМ ЭТО ИНТЕРЕСНО</vt:lpstr>
      <vt:lpstr>ЧТО МЫ ПРЕДЛАГАЕМ, И ПОЧЕМУ ВАМ ЭТО ИНТЕРЕСНО</vt:lpstr>
      <vt:lpstr>А ТЕПЕРЬ ДЛЯ ТЕХ, КТО ДОЛИСТАЛ ДО КОНЦА, ИНФОРМАЦИЯ ПРО НАС … </vt:lpstr>
      <vt:lpstr>ЧТО ТАКОЕ  *МышЬ И МужЪ*</vt:lpstr>
      <vt:lpstr>НЕМНОЖКО ПРО НАС </vt:lpstr>
      <vt:lpstr>НАШИ ТЕКУЩИЕ ПРОЕКТЫ</vt:lpstr>
      <vt:lpstr>Ютуб-канал  «ПЕРЕКРЁСТНЫЙ ДОПРОС»</vt:lpstr>
      <vt:lpstr>   * Международный фестиваль короткометражного кино «КиноМышь»   *International Short Film Festival «Movie Mouse»</vt:lpstr>
      <vt:lpstr>Короткометражный художественный фильм «ЗАБЫТЫЕ БОГОМ» / социальная драма /</vt:lpstr>
      <vt:lpstr>Короткометражный художественный фильм  «А ТЫ ПРИДЕШЬ НА МОИ ПОХОРОНЫ?» / романтическая комедия-детектив /</vt:lpstr>
      <vt:lpstr>КИНОкомпания *МышЬ и МужЪ production* www.mimproduction.info +7 903 7538522  mimproduction2021@gmail.com  МОСКВА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КИНОкомпания *МышЬ и МужЪ production*</dc:title>
  <dc:creator>Ольга Макарова</dc:creator>
  <cp:lastModifiedBy>Ольга Макарова</cp:lastModifiedBy>
  <cp:revision>100</cp:revision>
  <dcterms:created xsi:type="dcterms:W3CDTF">2022-02-15T10:47:50Z</dcterms:created>
  <dcterms:modified xsi:type="dcterms:W3CDTF">2022-04-22T16:44:37Z</dcterms:modified>
</cp:coreProperties>
</file>